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311" r:id="rId3"/>
    <p:sldId id="279" r:id="rId4"/>
    <p:sldId id="258" r:id="rId5"/>
    <p:sldId id="281" r:id="rId6"/>
    <p:sldId id="295" r:id="rId7"/>
    <p:sldId id="288" r:id="rId8"/>
    <p:sldId id="290" r:id="rId9"/>
    <p:sldId id="296" r:id="rId10"/>
    <p:sldId id="297" r:id="rId11"/>
    <p:sldId id="286" r:id="rId12"/>
    <p:sldId id="291" r:id="rId13"/>
    <p:sldId id="294" r:id="rId14"/>
    <p:sldId id="298" r:id="rId15"/>
    <p:sldId id="300" r:id="rId16"/>
    <p:sldId id="301" r:id="rId17"/>
    <p:sldId id="302" r:id="rId18"/>
    <p:sldId id="292" r:id="rId19"/>
    <p:sldId id="303" r:id="rId20"/>
    <p:sldId id="304" r:id="rId21"/>
    <p:sldId id="293" r:id="rId22"/>
    <p:sldId id="299" r:id="rId23"/>
    <p:sldId id="305" r:id="rId24"/>
    <p:sldId id="306" r:id="rId25"/>
    <p:sldId id="307" r:id="rId26"/>
    <p:sldId id="308" r:id="rId27"/>
    <p:sldId id="309" r:id="rId28"/>
    <p:sldId id="310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91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E7F28F-7AB5-4632-8487-E27ADBA0C5E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908B9E2-A086-483C-ABB9-F8810A3CD758}">
      <dgm:prSet/>
      <dgm:spPr>
        <a:solidFill>
          <a:srgbClr val="FF0000"/>
        </a:solidFill>
      </dgm:spPr>
      <dgm:t>
        <a:bodyPr/>
        <a:lstStyle/>
        <a:p>
          <a:r>
            <a:rPr lang="en-US"/>
            <a:t>If You Can’t Teach It </a:t>
          </a:r>
        </a:p>
      </dgm:t>
    </dgm:pt>
    <dgm:pt modelId="{906E8A09-1D0C-455C-A510-0C39D1D26428}" type="parTrans" cxnId="{47AA341B-D272-4CED-816B-9FA1B33C75ED}">
      <dgm:prSet/>
      <dgm:spPr/>
      <dgm:t>
        <a:bodyPr/>
        <a:lstStyle/>
        <a:p>
          <a:endParaRPr lang="en-US"/>
        </a:p>
      </dgm:t>
    </dgm:pt>
    <dgm:pt modelId="{33B8D87A-C4AA-4C2B-AED2-5C6AD4E3C357}" type="sibTrans" cxnId="{47AA341B-D272-4CED-816B-9FA1B33C75ED}">
      <dgm:prSet/>
      <dgm:spPr/>
      <dgm:t>
        <a:bodyPr/>
        <a:lstStyle/>
        <a:p>
          <a:endParaRPr lang="en-US"/>
        </a:p>
      </dgm:t>
    </dgm:pt>
    <dgm:pt modelId="{71E4A140-2D93-4CB4-AF18-7AC3C553A477}">
      <dgm:prSet/>
      <dgm:spPr>
        <a:solidFill>
          <a:srgbClr val="FF0000"/>
        </a:solidFill>
      </dgm:spPr>
      <dgm:t>
        <a:bodyPr/>
        <a:lstStyle/>
        <a:p>
          <a:r>
            <a:rPr lang="en-US"/>
            <a:t>You Don’t Know It </a:t>
          </a:r>
        </a:p>
      </dgm:t>
    </dgm:pt>
    <dgm:pt modelId="{7F724B12-1FFB-4603-A534-7D7653139166}" type="parTrans" cxnId="{75122CE4-9D7B-48BB-B3C5-2AC925B28F0E}">
      <dgm:prSet/>
      <dgm:spPr/>
      <dgm:t>
        <a:bodyPr/>
        <a:lstStyle/>
        <a:p>
          <a:endParaRPr lang="en-US"/>
        </a:p>
      </dgm:t>
    </dgm:pt>
    <dgm:pt modelId="{B1545F6D-93A7-4E07-AC88-34347A3C1B98}" type="sibTrans" cxnId="{75122CE4-9D7B-48BB-B3C5-2AC925B28F0E}">
      <dgm:prSet/>
      <dgm:spPr/>
      <dgm:t>
        <a:bodyPr/>
        <a:lstStyle/>
        <a:p>
          <a:endParaRPr lang="en-US"/>
        </a:p>
      </dgm:t>
    </dgm:pt>
    <dgm:pt modelId="{EB9C383E-8D29-4A14-8410-FB535FAC8E05}">
      <dgm:prSet/>
      <dgm:spPr>
        <a:solidFill>
          <a:srgbClr val="FF0000"/>
        </a:solidFill>
      </dgm:spPr>
      <dgm:t>
        <a:bodyPr/>
        <a:lstStyle/>
        <a:p>
          <a:r>
            <a:rPr lang="en-US"/>
            <a:t>If You Don’t Know It </a:t>
          </a:r>
        </a:p>
      </dgm:t>
    </dgm:pt>
    <dgm:pt modelId="{BE062290-B557-45E0-BD03-645EF8B0EBA9}" type="parTrans" cxnId="{FE672FAE-8F6F-4D7D-8D09-0EE206C7E3D0}">
      <dgm:prSet/>
      <dgm:spPr/>
      <dgm:t>
        <a:bodyPr/>
        <a:lstStyle/>
        <a:p>
          <a:endParaRPr lang="en-US"/>
        </a:p>
      </dgm:t>
    </dgm:pt>
    <dgm:pt modelId="{9A0976CA-3102-4A34-AF90-7912609E188C}" type="sibTrans" cxnId="{FE672FAE-8F6F-4D7D-8D09-0EE206C7E3D0}">
      <dgm:prSet/>
      <dgm:spPr/>
      <dgm:t>
        <a:bodyPr/>
        <a:lstStyle/>
        <a:p>
          <a:endParaRPr lang="en-US"/>
        </a:p>
      </dgm:t>
    </dgm:pt>
    <dgm:pt modelId="{CCF5AA77-C807-4C3E-8FDD-BAFDD5B631B5}">
      <dgm:prSet/>
      <dgm:spPr>
        <a:solidFill>
          <a:srgbClr val="FF0000"/>
        </a:solidFill>
      </dgm:spPr>
      <dgm:t>
        <a:bodyPr/>
        <a:lstStyle/>
        <a:p>
          <a:r>
            <a:rPr lang="en-US"/>
            <a:t>You Can’t Sell It </a:t>
          </a:r>
        </a:p>
      </dgm:t>
    </dgm:pt>
    <dgm:pt modelId="{48D5D49A-EB55-41EB-8D6A-10C180133D90}" type="parTrans" cxnId="{E78913B0-6F07-43FB-9EEA-4D4CC6E7D32E}">
      <dgm:prSet/>
      <dgm:spPr/>
      <dgm:t>
        <a:bodyPr/>
        <a:lstStyle/>
        <a:p>
          <a:endParaRPr lang="en-US"/>
        </a:p>
      </dgm:t>
    </dgm:pt>
    <dgm:pt modelId="{0C28C1DF-7900-404D-BF6A-0AE6A53C2EF3}" type="sibTrans" cxnId="{E78913B0-6F07-43FB-9EEA-4D4CC6E7D32E}">
      <dgm:prSet/>
      <dgm:spPr/>
      <dgm:t>
        <a:bodyPr/>
        <a:lstStyle/>
        <a:p>
          <a:endParaRPr lang="en-US"/>
        </a:p>
      </dgm:t>
    </dgm:pt>
    <dgm:pt modelId="{D0BA0B85-08B0-5E4F-84AE-F0861455217B}" type="pres">
      <dgm:prSet presAssocID="{F4E7F28F-7AB5-4632-8487-E27ADBA0C5E5}" presName="linear" presStyleCnt="0">
        <dgm:presLayoutVars>
          <dgm:animLvl val="lvl"/>
          <dgm:resizeHandles val="exact"/>
        </dgm:presLayoutVars>
      </dgm:prSet>
      <dgm:spPr/>
    </dgm:pt>
    <dgm:pt modelId="{ABE08535-253F-BB4B-96AB-7241BA340A01}" type="pres">
      <dgm:prSet presAssocID="{8908B9E2-A086-483C-ABB9-F8810A3CD75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7232417-EFD9-8245-B7A0-48855BF77A86}" type="pres">
      <dgm:prSet presAssocID="{33B8D87A-C4AA-4C2B-AED2-5C6AD4E3C357}" presName="spacer" presStyleCnt="0"/>
      <dgm:spPr/>
    </dgm:pt>
    <dgm:pt modelId="{271AAD86-31A2-2748-BD91-F21C3D6CB922}" type="pres">
      <dgm:prSet presAssocID="{71E4A140-2D93-4CB4-AF18-7AC3C553A47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40F4CE0-E953-FE48-B054-68A608780430}" type="pres">
      <dgm:prSet presAssocID="{B1545F6D-93A7-4E07-AC88-34347A3C1B98}" presName="spacer" presStyleCnt="0"/>
      <dgm:spPr/>
    </dgm:pt>
    <dgm:pt modelId="{AC6C6C9C-3131-4E47-837D-1C9EBFA053C6}" type="pres">
      <dgm:prSet presAssocID="{EB9C383E-8D29-4A14-8410-FB535FAC8E0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BC7E4BF-7C8E-C64B-9CD7-9CAF2B01F08E}" type="pres">
      <dgm:prSet presAssocID="{9A0976CA-3102-4A34-AF90-7912609E188C}" presName="spacer" presStyleCnt="0"/>
      <dgm:spPr/>
    </dgm:pt>
    <dgm:pt modelId="{3105608A-FDCC-B248-97C3-63FF829CF4B2}" type="pres">
      <dgm:prSet presAssocID="{CCF5AA77-C807-4C3E-8FDD-BAFDD5B631B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7AA341B-D272-4CED-816B-9FA1B33C75ED}" srcId="{F4E7F28F-7AB5-4632-8487-E27ADBA0C5E5}" destId="{8908B9E2-A086-483C-ABB9-F8810A3CD758}" srcOrd="0" destOrd="0" parTransId="{906E8A09-1D0C-455C-A510-0C39D1D26428}" sibTransId="{33B8D87A-C4AA-4C2B-AED2-5C6AD4E3C357}"/>
    <dgm:cxn modelId="{50C2A559-8D68-D444-9858-A1CC3072A965}" type="presOf" srcId="{71E4A140-2D93-4CB4-AF18-7AC3C553A477}" destId="{271AAD86-31A2-2748-BD91-F21C3D6CB922}" srcOrd="0" destOrd="0" presId="urn:microsoft.com/office/officeart/2005/8/layout/vList2"/>
    <dgm:cxn modelId="{E949606E-7937-2E44-A2E7-734D39AD73E3}" type="presOf" srcId="{F4E7F28F-7AB5-4632-8487-E27ADBA0C5E5}" destId="{D0BA0B85-08B0-5E4F-84AE-F0861455217B}" srcOrd="0" destOrd="0" presId="urn:microsoft.com/office/officeart/2005/8/layout/vList2"/>
    <dgm:cxn modelId="{1E359397-DA87-2E48-BFB2-BD6A24B199B9}" type="presOf" srcId="{CCF5AA77-C807-4C3E-8FDD-BAFDD5B631B5}" destId="{3105608A-FDCC-B248-97C3-63FF829CF4B2}" srcOrd="0" destOrd="0" presId="urn:microsoft.com/office/officeart/2005/8/layout/vList2"/>
    <dgm:cxn modelId="{FE672FAE-8F6F-4D7D-8D09-0EE206C7E3D0}" srcId="{F4E7F28F-7AB5-4632-8487-E27ADBA0C5E5}" destId="{EB9C383E-8D29-4A14-8410-FB535FAC8E05}" srcOrd="2" destOrd="0" parTransId="{BE062290-B557-45E0-BD03-645EF8B0EBA9}" sibTransId="{9A0976CA-3102-4A34-AF90-7912609E188C}"/>
    <dgm:cxn modelId="{E78913B0-6F07-43FB-9EEA-4D4CC6E7D32E}" srcId="{F4E7F28F-7AB5-4632-8487-E27ADBA0C5E5}" destId="{CCF5AA77-C807-4C3E-8FDD-BAFDD5B631B5}" srcOrd="3" destOrd="0" parTransId="{48D5D49A-EB55-41EB-8D6A-10C180133D90}" sibTransId="{0C28C1DF-7900-404D-BF6A-0AE6A53C2EF3}"/>
    <dgm:cxn modelId="{B55E4BC6-3E53-AE44-A5D6-E716889A9849}" type="presOf" srcId="{EB9C383E-8D29-4A14-8410-FB535FAC8E05}" destId="{AC6C6C9C-3131-4E47-837D-1C9EBFA053C6}" srcOrd="0" destOrd="0" presId="urn:microsoft.com/office/officeart/2005/8/layout/vList2"/>
    <dgm:cxn modelId="{75122CE4-9D7B-48BB-B3C5-2AC925B28F0E}" srcId="{F4E7F28F-7AB5-4632-8487-E27ADBA0C5E5}" destId="{71E4A140-2D93-4CB4-AF18-7AC3C553A477}" srcOrd="1" destOrd="0" parTransId="{7F724B12-1FFB-4603-A534-7D7653139166}" sibTransId="{B1545F6D-93A7-4E07-AC88-34347A3C1B98}"/>
    <dgm:cxn modelId="{A719F5E7-D785-D64A-B324-D0563C827CD4}" type="presOf" srcId="{8908B9E2-A086-483C-ABB9-F8810A3CD758}" destId="{ABE08535-253F-BB4B-96AB-7241BA340A01}" srcOrd="0" destOrd="0" presId="urn:microsoft.com/office/officeart/2005/8/layout/vList2"/>
    <dgm:cxn modelId="{DCB070E0-D551-F24C-A8B4-486247AFD254}" type="presParOf" srcId="{D0BA0B85-08B0-5E4F-84AE-F0861455217B}" destId="{ABE08535-253F-BB4B-96AB-7241BA340A01}" srcOrd="0" destOrd="0" presId="urn:microsoft.com/office/officeart/2005/8/layout/vList2"/>
    <dgm:cxn modelId="{C449B6EC-6167-E248-8A13-6621800FE1DB}" type="presParOf" srcId="{D0BA0B85-08B0-5E4F-84AE-F0861455217B}" destId="{F7232417-EFD9-8245-B7A0-48855BF77A86}" srcOrd="1" destOrd="0" presId="urn:microsoft.com/office/officeart/2005/8/layout/vList2"/>
    <dgm:cxn modelId="{CE07280A-1C9A-CC48-8D03-9DDF8D8D45AB}" type="presParOf" srcId="{D0BA0B85-08B0-5E4F-84AE-F0861455217B}" destId="{271AAD86-31A2-2748-BD91-F21C3D6CB922}" srcOrd="2" destOrd="0" presId="urn:microsoft.com/office/officeart/2005/8/layout/vList2"/>
    <dgm:cxn modelId="{09D482F3-687C-1945-853B-460AA29BE63D}" type="presParOf" srcId="{D0BA0B85-08B0-5E4F-84AE-F0861455217B}" destId="{840F4CE0-E953-FE48-B054-68A608780430}" srcOrd="3" destOrd="0" presId="urn:microsoft.com/office/officeart/2005/8/layout/vList2"/>
    <dgm:cxn modelId="{AF610B5B-EC5B-EB40-8B05-4EE50FF9CCDE}" type="presParOf" srcId="{D0BA0B85-08B0-5E4F-84AE-F0861455217B}" destId="{AC6C6C9C-3131-4E47-837D-1C9EBFA053C6}" srcOrd="4" destOrd="0" presId="urn:microsoft.com/office/officeart/2005/8/layout/vList2"/>
    <dgm:cxn modelId="{66852A7B-94B2-AB4C-88AF-2F2F9D2D7578}" type="presParOf" srcId="{D0BA0B85-08B0-5E4F-84AE-F0861455217B}" destId="{0BC7E4BF-7C8E-C64B-9CD7-9CAF2B01F08E}" srcOrd="5" destOrd="0" presId="urn:microsoft.com/office/officeart/2005/8/layout/vList2"/>
    <dgm:cxn modelId="{0DEF18D3-E6B3-5B45-9D9B-F924449127D8}" type="presParOf" srcId="{D0BA0B85-08B0-5E4F-84AE-F0861455217B}" destId="{3105608A-FDCC-B248-97C3-63FF829CF4B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5DB52B-9904-4734-9BED-74A9E650DB4D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208D6A9-3DD4-45EC-88AA-D13D9E235D44}">
      <dgm:prSet/>
      <dgm:spPr/>
      <dgm:t>
        <a:bodyPr/>
        <a:lstStyle/>
        <a:p>
          <a:pPr algn="ctr"/>
          <a:endParaRPr lang="en-US" dirty="0"/>
        </a:p>
        <a:p>
          <a:pPr algn="ctr"/>
          <a:r>
            <a:rPr lang="en-US" dirty="0"/>
            <a:t>Write down your service offerings </a:t>
          </a:r>
        </a:p>
      </dgm:t>
    </dgm:pt>
    <dgm:pt modelId="{417304D3-F6EF-4DF0-B24E-09839BFEDCE3}" type="parTrans" cxnId="{9F92CD1F-778E-4970-AFF0-668E562A63A8}">
      <dgm:prSet/>
      <dgm:spPr/>
      <dgm:t>
        <a:bodyPr/>
        <a:lstStyle/>
        <a:p>
          <a:endParaRPr lang="en-US"/>
        </a:p>
      </dgm:t>
    </dgm:pt>
    <dgm:pt modelId="{E4C33FB3-6C71-4E30-8260-2AA5168EE32D}" type="sibTrans" cxnId="{9F92CD1F-778E-4970-AFF0-668E562A63A8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DC2E4D83-0CD0-4D74-88CC-D436D155F93C}">
      <dgm:prSet/>
      <dgm:spPr/>
      <dgm:t>
        <a:bodyPr/>
        <a:lstStyle/>
        <a:p>
          <a:pPr algn="ctr"/>
          <a:endParaRPr lang="en-US" dirty="0"/>
        </a:p>
        <a:p>
          <a:pPr algn="ctr"/>
          <a:r>
            <a:rPr lang="en-US" dirty="0"/>
            <a:t>Write down your pricing structure </a:t>
          </a:r>
        </a:p>
      </dgm:t>
    </dgm:pt>
    <dgm:pt modelId="{26011C86-48F8-45B1-B152-1304CE8F245C}" type="parTrans" cxnId="{9EA5075B-A8E9-4958-978A-4B55EE1A4BDA}">
      <dgm:prSet/>
      <dgm:spPr/>
      <dgm:t>
        <a:bodyPr/>
        <a:lstStyle/>
        <a:p>
          <a:endParaRPr lang="en-US"/>
        </a:p>
      </dgm:t>
    </dgm:pt>
    <dgm:pt modelId="{89DC13F0-0D05-4F62-9DB9-1D22FEC3B3A3}" type="sibTrans" cxnId="{9EA5075B-A8E9-4958-978A-4B55EE1A4BDA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4556A28F-AF20-4BCD-973D-479FC4AD53D2}">
      <dgm:prSet/>
      <dgm:spPr/>
      <dgm:t>
        <a:bodyPr/>
        <a:lstStyle/>
        <a:p>
          <a:pPr algn="ctr"/>
          <a:endParaRPr lang="en-US" dirty="0"/>
        </a:p>
        <a:p>
          <a:pPr algn="ctr"/>
          <a:r>
            <a:rPr lang="en-US" dirty="0"/>
            <a:t>Write down your training schedule </a:t>
          </a:r>
        </a:p>
      </dgm:t>
    </dgm:pt>
    <dgm:pt modelId="{E50F4AA3-5F3D-4998-8B06-01DEAFC4D9A6}" type="parTrans" cxnId="{4873AEC1-A16D-47BF-9585-D5A44DAAE09A}">
      <dgm:prSet/>
      <dgm:spPr/>
      <dgm:t>
        <a:bodyPr/>
        <a:lstStyle/>
        <a:p>
          <a:endParaRPr lang="en-US"/>
        </a:p>
      </dgm:t>
    </dgm:pt>
    <dgm:pt modelId="{42BD98ED-866F-441D-A1F0-5DCE8B5DC76E}" type="sibTrans" cxnId="{4873AEC1-A16D-47BF-9585-D5A44DAAE09A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FB6378F6-5C6C-2741-AAA6-3070F075A27E}" type="pres">
      <dgm:prSet presAssocID="{8B5DB52B-9904-4734-9BED-74A9E650DB4D}" presName="linearFlow" presStyleCnt="0">
        <dgm:presLayoutVars>
          <dgm:dir/>
          <dgm:animLvl val="lvl"/>
          <dgm:resizeHandles val="exact"/>
        </dgm:presLayoutVars>
      </dgm:prSet>
      <dgm:spPr/>
    </dgm:pt>
    <dgm:pt modelId="{D0B01F30-AAC7-A94E-9065-730BAE3381CA}" type="pres">
      <dgm:prSet presAssocID="{6208D6A9-3DD4-45EC-88AA-D13D9E235D44}" presName="compositeNode" presStyleCnt="0"/>
      <dgm:spPr/>
    </dgm:pt>
    <dgm:pt modelId="{2FCC32FB-8C16-A343-B756-FE973B9559F0}" type="pres">
      <dgm:prSet presAssocID="{6208D6A9-3DD4-45EC-88AA-D13D9E235D44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A79B54F-38F0-D54C-A5CA-9FE8286BCECC}" type="pres">
      <dgm:prSet presAssocID="{6208D6A9-3DD4-45EC-88AA-D13D9E235D44}" presName="parSh" presStyleCnt="0"/>
      <dgm:spPr/>
    </dgm:pt>
    <dgm:pt modelId="{8A00998F-016E-2F4C-91BB-AB357F5AF652}" type="pres">
      <dgm:prSet presAssocID="{6208D6A9-3DD4-45EC-88AA-D13D9E235D44}" presName="lineNode" presStyleLbl="alignAccFollowNode1" presStyleIdx="0" presStyleCnt="9"/>
      <dgm:spPr/>
    </dgm:pt>
    <dgm:pt modelId="{0F715F56-AA9F-0A46-B541-E7AF8DECA4C3}" type="pres">
      <dgm:prSet presAssocID="{6208D6A9-3DD4-45EC-88AA-D13D9E235D44}" presName="lineArrowNode" presStyleLbl="alignAccFollowNode1" presStyleIdx="1" presStyleCnt="9"/>
      <dgm:spPr/>
    </dgm:pt>
    <dgm:pt modelId="{0A2CEAE3-DE73-164A-8D28-EDAB57D7EA4B}" type="pres">
      <dgm:prSet presAssocID="{E4C33FB3-6C71-4E30-8260-2AA5168EE32D}" presName="sibTransNodeCircle" presStyleLbl="alignNode1" presStyleIdx="0" presStyleCnt="3">
        <dgm:presLayoutVars>
          <dgm:chMax val="0"/>
          <dgm:bulletEnabled/>
        </dgm:presLayoutVars>
      </dgm:prSet>
      <dgm:spPr/>
    </dgm:pt>
    <dgm:pt modelId="{063A18BF-8101-DD45-B6A4-B7A97C64485A}" type="pres">
      <dgm:prSet presAssocID="{E4C33FB3-6C71-4E30-8260-2AA5168EE32D}" presName="spacerBetweenCircleAndCallout" presStyleCnt="0">
        <dgm:presLayoutVars/>
      </dgm:prSet>
      <dgm:spPr/>
    </dgm:pt>
    <dgm:pt modelId="{269DAC93-CE87-C241-B07C-42A79CF33412}" type="pres">
      <dgm:prSet presAssocID="{6208D6A9-3DD4-45EC-88AA-D13D9E235D44}" presName="nodeText" presStyleLbl="alignAccFollowNode1" presStyleIdx="2" presStyleCnt="9">
        <dgm:presLayoutVars>
          <dgm:bulletEnabled val="1"/>
        </dgm:presLayoutVars>
      </dgm:prSet>
      <dgm:spPr/>
    </dgm:pt>
    <dgm:pt modelId="{DCD97B73-EF05-2D45-A6D1-9B2A89B3C628}" type="pres">
      <dgm:prSet presAssocID="{E4C33FB3-6C71-4E30-8260-2AA5168EE32D}" presName="sibTransComposite" presStyleCnt="0"/>
      <dgm:spPr/>
    </dgm:pt>
    <dgm:pt modelId="{4D2180BB-B564-464E-937E-E7310CF564B2}" type="pres">
      <dgm:prSet presAssocID="{DC2E4D83-0CD0-4D74-88CC-D436D155F93C}" presName="compositeNode" presStyleCnt="0"/>
      <dgm:spPr/>
    </dgm:pt>
    <dgm:pt modelId="{1DBBC3E2-79A8-3B45-AF23-40FF41DE6B22}" type="pres">
      <dgm:prSet presAssocID="{DC2E4D83-0CD0-4D74-88CC-D436D155F93C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21B6447-41EC-F148-A8B9-EC62202B90AF}" type="pres">
      <dgm:prSet presAssocID="{DC2E4D83-0CD0-4D74-88CC-D436D155F93C}" presName="parSh" presStyleCnt="0"/>
      <dgm:spPr/>
    </dgm:pt>
    <dgm:pt modelId="{46306853-D6BE-D840-B26B-7DB658A96037}" type="pres">
      <dgm:prSet presAssocID="{DC2E4D83-0CD0-4D74-88CC-D436D155F93C}" presName="lineNode" presStyleLbl="alignAccFollowNode1" presStyleIdx="3" presStyleCnt="9"/>
      <dgm:spPr/>
    </dgm:pt>
    <dgm:pt modelId="{6ADF5AC8-AB90-2E4D-9C96-A53D7C8EB5F0}" type="pres">
      <dgm:prSet presAssocID="{DC2E4D83-0CD0-4D74-88CC-D436D155F93C}" presName="lineArrowNode" presStyleLbl="alignAccFollowNode1" presStyleIdx="4" presStyleCnt="9"/>
      <dgm:spPr/>
    </dgm:pt>
    <dgm:pt modelId="{F2F993C1-0557-E440-8F54-61B618A1EFED}" type="pres">
      <dgm:prSet presAssocID="{89DC13F0-0D05-4F62-9DB9-1D22FEC3B3A3}" presName="sibTransNodeCircle" presStyleLbl="alignNode1" presStyleIdx="1" presStyleCnt="3">
        <dgm:presLayoutVars>
          <dgm:chMax val="0"/>
          <dgm:bulletEnabled/>
        </dgm:presLayoutVars>
      </dgm:prSet>
      <dgm:spPr/>
    </dgm:pt>
    <dgm:pt modelId="{9F4FE752-83A8-314D-84A6-223E29A6C76D}" type="pres">
      <dgm:prSet presAssocID="{89DC13F0-0D05-4F62-9DB9-1D22FEC3B3A3}" presName="spacerBetweenCircleAndCallout" presStyleCnt="0">
        <dgm:presLayoutVars/>
      </dgm:prSet>
      <dgm:spPr/>
    </dgm:pt>
    <dgm:pt modelId="{226BC013-1AF3-A44D-9729-AED8B19326BF}" type="pres">
      <dgm:prSet presAssocID="{DC2E4D83-0CD0-4D74-88CC-D436D155F93C}" presName="nodeText" presStyleLbl="alignAccFollowNode1" presStyleIdx="5" presStyleCnt="9">
        <dgm:presLayoutVars>
          <dgm:bulletEnabled val="1"/>
        </dgm:presLayoutVars>
      </dgm:prSet>
      <dgm:spPr/>
    </dgm:pt>
    <dgm:pt modelId="{7F10FA8E-7C42-9942-B613-C51BB55DFEE2}" type="pres">
      <dgm:prSet presAssocID="{89DC13F0-0D05-4F62-9DB9-1D22FEC3B3A3}" presName="sibTransComposite" presStyleCnt="0"/>
      <dgm:spPr/>
    </dgm:pt>
    <dgm:pt modelId="{3D6FE5BF-0553-1547-9B24-9E1C80C92D27}" type="pres">
      <dgm:prSet presAssocID="{4556A28F-AF20-4BCD-973D-479FC4AD53D2}" presName="compositeNode" presStyleCnt="0"/>
      <dgm:spPr/>
    </dgm:pt>
    <dgm:pt modelId="{2B4717B6-96D0-8D48-9675-B90A0C9199F3}" type="pres">
      <dgm:prSet presAssocID="{4556A28F-AF20-4BCD-973D-479FC4AD53D2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02AE407-BDAA-8D45-B580-56EEC02605DE}" type="pres">
      <dgm:prSet presAssocID="{4556A28F-AF20-4BCD-973D-479FC4AD53D2}" presName="parSh" presStyleCnt="0"/>
      <dgm:spPr/>
    </dgm:pt>
    <dgm:pt modelId="{892C5080-D496-4A4B-ADDB-E8A1D611A477}" type="pres">
      <dgm:prSet presAssocID="{4556A28F-AF20-4BCD-973D-479FC4AD53D2}" presName="lineNode" presStyleLbl="alignAccFollowNode1" presStyleIdx="6" presStyleCnt="9"/>
      <dgm:spPr/>
    </dgm:pt>
    <dgm:pt modelId="{3A9C5C65-F416-0F4F-AD3B-E5C2F997BB43}" type="pres">
      <dgm:prSet presAssocID="{4556A28F-AF20-4BCD-973D-479FC4AD53D2}" presName="lineArrowNode" presStyleLbl="alignAccFollowNode1" presStyleIdx="7" presStyleCnt="9"/>
      <dgm:spPr/>
    </dgm:pt>
    <dgm:pt modelId="{7C040D69-7098-D340-9304-65F283A3ABB9}" type="pres">
      <dgm:prSet presAssocID="{42BD98ED-866F-441D-A1F0-5DCE8B5DC76E}" presName="sibTransNodeCircle" presStyleLbl="alignNode1" presStyleIdx="2" presStyleCnt="3">
        <dgm:presLayoutVars>
          <dgm:chMax val="0"/>
          <dgm:bulletEnabled/>
        </dgm:presLayoutVars>
      </dgm:prSet>
      <dgm:spPr/>
    </dgm:pt>
    <dgm:pt modelId="{F657E953-264A-904F-B458-9A65145CE856}" type="pres">
      <dgm:prSet presAssocID="{42BD98ED-866F-441D-A1F0-5DCE8B5DC76E}" presName="spacerBetweenCircleAndCallout" presStyleCnt="0">
        <dgm:presLayoutVars/>
      </dgm:prSet>
      <dgm:spPr/>
    </dgm:pt>
    <dgm:pt modelId="{74163FF2-02AC-E24D-9E89-949723FA90CC}" type="pres">
      <dgm:prSet presAssocID="{4556A28F-AF20-4BCD-973D-479FC4AD53D2}" presName="nodeText" presStyleLbl="alignAccFollowNode1" presStyleIdx="8" presStyleCnt="9">
        <dgm:presLayoutVars>
          <dgm:bulletEnabled val="1"/>
        </dgm:presLayoutVars>
      </dgm:prSet>
      <dgm:spPr/>
    </dgm:pt>
  </dgm:ptLst>
  <dgm:cxnLst>
    <dgm:cxn modelId="{9239B716-10C2-6244-AA76-138199E78549}" type="presOf" srcId="{89DC13F0-0D05-4F62-9DB9-1D22FEC3B3A3}" destId="{F2F993C1-0557-E440-8F54-61B618A1EFED}" srcOrd="0" destOrd="0" presId="urn:microsoft.com/office/officeart/2016/7/layout/LinearArrowProcessNumbered"/>
    <dgm:cxn modelId="{9F92CD1F-778E-4970-AFF0-668E562A63A8}" srcId="{8B5DB52B-9904-4734-9BED-74A9E650DB4D}" destId="{6208D6A9-3DD4-45EC-88AA-D13D9E235D44}" srcOrd="0" destOrd="0" parTransId="{417304D3-F6EF-4DF0-B24E-09839BFEDCE3}" sibTransId="{E4C33FB3-6C71-4E30-8260-2AA5168EE32D}"/>
    <dgm:cxn modelId="{524B6028-72A8-4D48-A1BE-46E686D43E23}" type="presOf" srcId="{4556A28F-AF20-4BCD-973D-479FC4AD53D2}" destId="{74163FF2-02AC-E24D-9E89-949723FA90CC}" srcOrd="0" destOrd="0" presId="urn:microsoft.com/office/officeart/2016/7/layout/LinearArrowProcessNumbered"/>
    <dgm:cxn modelId="{3DFB8C31-34D5-314D-BAD1-FCB94E1086BD}" type="presOf" srcId="{8B5DB52B-9904-4734-9BED-74A9E650DB4D}" destId="{FB6378F6-5C6C-2741-AAA6-3070F075A27E}" srcOrd="0" destOrd="0" presId="urn:microsoft.com/office/officeart/2016/7/layout/LinearArrowProcessNumbered"/>
    <dgm:cxn modelId="{6224C14E-18EB-CD43-B564-D23DEEF96086}" type="presOf" srcId="{6208D6A9-3DD4-45EC-88AA-D13D9E235D44}" destId="{269DAC93-CE87-C241-B07C-42A79CF33412}" srcOrd="0" destOrd="0" presId="urn:microsoft.com/office/officeart/2016/7/layout/LinearArrowProcessNumbered"/>
    <dgm:cxn modelId="{9EA5075B-A8E9-4958-978A-4B55EE1A4BDA}" srcId="{8B5DB52B-9904-4734-9BED-74A9E650DB4D}" destId="{DC2E4D83-0CD0-4D74-88CC-D436D155F93C}" srcOrd="1" destOrd="0" parTransId="{26011C86-48F8-45B1-B152-1304CE8F245C}" sibTransId="{89DC13F0-0D05-4F62-9DB9-1D22FEC3B3A3}"/>
    <dgm:cxn modelId="{3CD28273-DD53-0C47-9F90-1298BBB84311}" type="presOf" srcId="{42BD98ED-866F-441D-A1F0-5DCE8B5DC76E}" destId="{7C040D69-7098-D340-9304-65F283A3ABB9}" srcOrd="0" destOrd="0" presId="urn:microsoft.com/office/officeart/2016/7/layout/LinearArrowProcessNumbered"/>
    <dgm:cxn modelId="{ACA99879-2844-8849-B89D-49652BF7E5D1}" type="presOf" srcId="{E4C33FB3-6C71-4E30-8260-2AA5168EE32D}" destId="{0A2CEAE3-DE73-164A-8D28-EDAB57D7EA4B}" srcOrd="0" destOrd="0" presId="urn:microsoft.com/office/officeart/2016/7/layout/LinearArrowProcessNumbered"/>
    <dgm:cxn modelId="{878460A8-A99F-6F4F-A6C1-B761B5CD097E}" type="presOf" srcId="{DC2E4D83-0CD0-4D74-88CC-D436D155F93C}" destId="{226BC013-1AF3-A44D-9729-AED8B19326BF}" srcOrd="0" destOrd="0" presId="urn:microsoft.com/office/officeart/2016/7/layout/LinearArrowProcessNumbered"/>
    <dgm:cxn modelId="{4873AEC1-A16D-47BF-9585-D5A44DAAE09A}" srcId="{8B5DB52B-9904-4734-9BED-74A9E650DB4D}" destId="{4556A28F-AF20-4BCD-973D-479FC4AD53D2}" srcOrd="2" destOrd="0" parTransId="{E50F4AA3-5F3D-4998-8B06-01DEAFC4D9A6}" sibTransId="{42BD98ED-866F-441D-A1F0-5DCE8B5DC76E}"/>
    <dgm:cxn modelId="{3B71C68F-CBF7-AF4F-8FCA-B6B78E523223}" type="presParOf" srcId="{FB6378F6-5C6C-2741-AAA6-3070F075A27E}" destId="{D0B01F30-AAC7-A94E-9065-730BAE3381CA}" srcOrd="0" destOrd="0" presId="urn:microsoft.com/office/officeart/2016/7/layout/LinearArrowProcessNumbered"/>
    <dgm:cxn modelId="{75708783-3067-2F4E-BD38-CD6496F3C922}" type="presParOf" srcId="{D0B01F30-AAC7-A94E-9065-730BAE3381CA}" destId="{2FCC32FB-8C16-A343-B756-FE973B9559F0}" srcOrd="0" destOrd="0" presId="urn:microsoft.com/office/officeart/2016/7/layout/LinearArrowProcessNumbered"/>
    <dgm:cxn modelId="{5DD1B99C-57F5-C445-AC58-80D7281A05F9}" type="presParOf" srcId="{D0B01F30-AAC7-A94E-9065-730BAE3381CA}" destId="{8A79B54F-38F0-D54C-A5CA-9FE8286BCECC}" srcOrd="1" destOrd="0" presId="urn:microsoft.com/office/officeart/2016/7/layout/LinearArrowProcessNumbered"/>
    <dgm:cxn modelId="{C2EDBB2F-49AD-F743-B373-B2E70CA7C684}" type="presParOf" srcId="{8A79B54F-38F0-D54C-A5CA-9FE8286BCECC}" destId="{8A00998F-016E-2F4C-91BB-AB357F5AF652}" srcOrd="0" destOrd="0" presId="urn:microsoft.com/office/officeart/2016/7/layout/LinearArrowProcessNumbered"/>
    <dgm:cxn modelId="{DB6D8AB1-A7C2-2F4B-8025-673DEBB5BE46}" type="presParOf" srcId="{8A79B54F-38F0-D54C-A5CA-9FE8286BCECC}" destId="{0F715F56-AA9F-0A46-B541-E7AF8DECA4C3}" srcOrd="1" destOrd="0" presId="urn:microsoft.com/office/officeart/2016/7/layout/LinearArrowProcessNumbered"/>
    <dgm:cxn modelId="{C8E32A26-B80D-8345-8D4B-1B275928F2C5}" type="presParOf" srcId="{8A79B54F-38F0-D54C-A5CA-9FE8286BCECC}" destId="{0A2CEAE3-DE73-164A-8D28-EDAB57D7EA4B}" srcOrd="2" destOrd="0" presId="urn:microsoft.com/office/officeart/2016/7/layout/LinearArrowProcessNumbered"/>
    <dgm:cxn modelId="{DA713C14-B755-7849-801B-40AB1A72FEA4}" type="presParOf" srcId="{8A79B54F-38F0-D54C-A5CA-9FE8286BCECC}" destId="{063A18BF-8101-DD45-B6A4-B7A97C64485A}" srcOrd="3" destOrd="0" presId="urn:microsoft.com/office/officeart/2016/7/layout/LinearArrowProcessNumbered"/>
    <dgm:cxn modelId="{D868DA2A-511E-FC42-835D-6C73C11BC18D}" type="presParOf" srcId="{D0B01F30-AAC7-A94E-9065-730BAE3381CA}" destId="{269DAC93-CE87-C241-B07C-42A79CF33412}" srcOrd="2" destOrd="0" presId="urn:microsoft.com/office/officeart/2016/7/layout/LinearArrowProcessNumbered"/>
    <dgm:cxn modelId="{6DC8ED0D-AEAC-6A49-922C-58E3CDE632AC}" type="presParOf" srcId="{FB6378F6-5C6C-2741-AAA6-3070F075A27E}" destId="{DCD97B73-EF05-2D45-A6D1-9B2A89B3C628}" srcOrd="1" destOrd="0" presId="urn:microsoft.com/office/officeart/2016/7/layout/LinearArrowProcessNumbered"/>
    <dgm:cxn modelId="{6B1E9F56-EB2B-8A4C-BD8A-9994C7CDBC71}" type="presParOf" srcId="{FB6378F6-5C6C-2741-AAA6-3070F075A27E}" destId="{4D2180BB-B564-464E-937E-E7310CF564B2}" srcOrd="2" destOrd="0" presId="urn:microsoft.com/office/officeart/2016/7/layout/LinearArrowProcessNumbered"/>
    <dgm:cxn modelId="{C3B80089-1E29-BD47-84BE-E56F493366CA}" type="presParOf" srcId="{4D2180BB-B564-464E-937E-E7310CF564B2}" destId="{1DBBC3E2-79A8-3B45-AF23-40FF41DE6B22}" srcOrd="0" destOrd="0" presId="urn:microsoft.com/office/officeart/2016/7/layout/LinearArrowProcessNumbered"/>
    <dgm:cxn modelId="{12975F07-5910-A044-9E1C-AB6E87CDA17B}" type="presParOf" srcId="{4D2180BB-B564-464E-937E-E7310CF564B2}" destId="{D21B6447-41EC-F148-A8B9-EC62202B90AF}" srcOrd="1" destOrd="0" presId="urn:microsoft.com/office/officeart/2016/7/layout/LinearArrowProcessNumbered"/>
    <dgm:cxn modelId="{4182D938-526C-DE45-A8E9-713553076045}" type="presParOf" srcId="{D21B6447-41EC-F148-A8B9-EC62202B90AF}" destId="{46306853-D6BE-D840-B26B-7DB658A96037}" srcOrd="0" destOrd="0" presId="urn:microsoft.com/office/officeart/2016/7/layout/LinearArrowProcessNumbered"/>
    <dgm:cxn modelId="{08FCB151-6A8F-CE49-B7E9-13270F8D7CAD}" type="presParOf" srcId="{D21B6447-41EC-F148-A8B9-EC62202B90AF}" destId="{6ADF5AC8-AB90-2E4D-9C96-A53D7C8EB5F0}" srcOrd="1" destOrd="0" presId="urn:microsoft.com/office/officeart/2016/7/layout/LinearArrowProcessNumbered"/>
    <dgm:cxn modelId="{C3EF6F93-C5E9-AF4D-9F4B-214ECB975E0D}" type="presParOf" srcId="{D21B6447-41EC-F148-A8B9-EC62202B90AF}" destId="{F2F993C1-0557-E440-8F54-61B618A1EFED}" srcOrd="2" destOrd="0" presId="urn:microsoft.com/office/officeart/2016/7/layout/LinearArrowProcessNumbered"/>
    <dgm:cxn modelId="{47680DA1-29D8-1E4E-AB79-BCDEF2D34C86}" type="presParOf" srcId="{D21B6447-41EC-F148-A8B9-EC62202B90AF}" destId="{9F4FE752-83A8-314D-84A6-223E29A6C76D}" srcOrd="3" destOrd="0" presId="urn:microsoft.com/office/officeart/2016/7/layout/LinearArrowProcessNumbered"/>
    <dgm:cxn modelId="{E3C7D55D-F26E-AE48-9B4A-90DF15B3F50B}" type="presParOf" srcId="{4D2180BB-B564-464E-937E-E7310CF564B2}" destId="{226BC013-1AF3-A44D-9729-AED8B19326BF}" srcOrd="2" destOrd="0" presId="urn:microsoft.com/office/officeart/2016/7/layout/LinearArrowProcessNumbered"/>
    <dgm:cxn modelId="{2EA3E9B2-BF5E-4B41-93F7-352EB7326E59}" type="presParOf" srcId="{FB6378F6-5C6C-2741-AAA6-3070F075A27E}" destId="{7F10FA8E-7C42-9942-B613-C51BB55DFEE2}" srcOrd="3" destOrd="0" presId="urn:microsoft.com/office/officeart/2016/7/layout/LinearArrowProcessNumbered"/>
    <dgm:cxn modelId="{B86D99D4-2703-6841-80F6-EA91BCD640E7}" type="presParOf" srcId="{FB6378F6-5C6C-2741-AAA6-3070F075A27E}" destId="{3D6FE5BF-0553-1547-9B24-9E1C80C92D27}" srcOrd="4" destOrd="0" presId="urn:microsoft.com/office/officeart/2016/7/layout/LinearArrowProcessNumbered"/>
    <dgm:cxn modelId="{DB68CEFA-05C4-9240-802D-49658B5CC49D}" type="presParOf" srcId="{3D6FE5BF-0553-1547-9B24-9E1C80C92D27}" destId="{2B4717B6-96D0-8D48-9675-B90A0C9199F3}" srcOrd="0" destOrd="0" presId="urn:microsoft.com/office/officeart/2016/7/layout/LinearArrowProcessNumbered"/>
    <dgm:cxn modelId="{403223E2-77D9-C644-B95F-3571AEB7012B}" type="presParOf" srcId="{3D6FE5BF-0553-1547-9B24-9E1C80C92D27}" destId="{E02AE407-BDAA-8D45-B580-56EEC02605DE}" srcOrd="1" destOrd="0" presId="urn:microsoft.com/office/officeart/2016/7/layout/LinearArrowProcessNumbered"/>
    <dgm:cxn modelId="{8237CAD2-57D7-C740-AC58-267F5B71538B}" type="presParOf" srcId="{E02AE407-BDAA-8D45-B580-56EEC02605DE}" destId="{892C5080-D496-4A4B-ADDB-E8A1D611A477}" srcOrd="0" destOrd="0" presId="urn:microsoft.com/office/officeart/2016/7/layout/LinearArrowProcessNumbered"/>
    <dgm:cxn modelId="{02998A5A-6610-1844-A0C7-A9F72E16B34B}" type="presParOf" srcId="{E02AE407-BDAA-8D45-B580-56EEC02605DE}" destId="{3A9C5C65-F416-0F4F-AD3B-E5C2F997BB43}" srcOrd="1" destOrd="0" presId="urn:microsoft.com/office/officeart/2016/7/layout/LinearArrowProcessNumbered"/>
    <dgm:cxn modelId="{B02A2256-82EF-4442-BE5A-017B2F0A68AF}" type="presParOf" srcId="{E02AE407-BDAA-8D45-B580-56EEC02605DE}" destId="{7C040D69-7098-D340-9304-65F283A3ABB9}" srcOrd="2" destOrd="0" presId="urn:microsoft.com/office/officeart/2016/7/layout/LinearArrowProcessNumbered"/>
    <dgm:cxn modelId="{DD95EB92-ABDB-2E4C-A8DC-BE8960ACEF5B}" type="presParOf" srcId="{E02AE407-BDAA-8D45-B580-56EEC02605DE}" destId="{F657E953-264A-904F-B458-9A65145CE856}" srcOrd="3" destOrd="0" presId="urn:microsoft.com/office/officeart/2016/7/layout/LinearArrowProcessNumbered"/>
    <dgm:cxn modelId="{E2D64975-3CD3-AD49-B401-2D006EBF7774}" type="presParOf" srcId="{3D6FE5BF-0553-1547-9B24-9E1C80C92D27}" destId="{74163FF2-02AC-E24D-9E89-949723FA90CC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E08535-253F-BB4B-96AB-7241BA340A01}">
      <dsp:nvSpPr>
        <dsp:cNvPr id="0" name=""/>
        <dsp:cNvSpPr/>
      </dsp:nvSpPr>
      <dsp:spPr>
        <a:xfrm>
          <a:off x="0" y="33263"/>
          <a:ext cx="6263640" cy="124722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If You Can’t Teach It </a:t>
          </a:r>
        </a:p>
      </dsp:txBody>
      <dsp:txXfrm>
        <a:off x="60884" y="94147"/>
        <a:ext cx="6141872" cy="1125452"/>
      </dsp:txXfrm>
    </dsp:sp>
    <dsp:sp modelId="{271AAD86-31A2-2748-BD91-F21C3D6CB922}">
      <dsp:nvSpPr>
        <dsp:cNvPr id="0" name=""/>
        <dsp:cNvSpPr/>
      </dsp:nvSpPr>
      <dsp:spPr>
        <a:xfrm>
          <a:off x="0" y="1430243"/>
          <a:ext cx="6263640" cy="124722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You Don’t Know It </a:t>
          </a:r>
        </a:p>
      </dsp:txBody>
      <dsp:txXfrm>
        <a:off x="60884" y="1491127"/>
        <a:ext cx="6141872" cy="1125452"/>
      </dsp:txXfrm>
    </dsp:sp>
    <dsp:sp modelId="{AC6C6C9C-3131-4E47-837D-1C9EBFA053C6}">
      <dsp:nvSpPr>
        <dsp:cNvPr id="0" name=""/>
        <dsp:cNvSpPr/>
      </dsp:nvSpPr>
      <dsp:spPr>
        <a:xfrm>
          <a:off x="0" y="2827223"/>
          <a:ext cx="6263640" cy="124722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If You Don’t Know It </a:t>
          </a:r>
        </a:p>
      </dsp:txBody>
      <dsp:txXfrm>
        <a:off x="60884" y="2888107"/>
        <a:ext cx="6141872" cy="1125452"/>
      </dsp:txXfrm>
    </dsp:sp>
    <dsp:sp modelId="{3105608A-FDCC-B248-97C3-63FF829CF4B2}">
      <dsp:nvSpPr>
        <dsp:cNvPr id="0" name=""/>
        <dsp:cNvSpPr/>
      </dsp:nvSpPr>
      <dsp:spPr>
        <a:xfrm>
          <a:off x="0" y="4224204"/>
          <a:ext cx="6263640" cy="124722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You Can’t Sell It </a:t>
          </a:r>
        </a:p>
      </dsp:txBody>
      <dsp:txXfrm>
        <a:off x="60884" y="4285088"/>
        <a:ext cx="6141872" cy="11254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00998F-016E-2F4C-91BB-AB357F5AF652}">
      <dsp:nvSpPr>
        <dsp:cNvPr id="0" name=""/>
        <dsp:cNvSpPr/>
      </dsp:nvSpPr>
      <dsp:spPr>
        <a:xfrm>
          <a:off x="1824862" y="1030245"/>
          <a:ext cx="1455620" cy="7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715F56-AA9F-0A46-B541-E7AF8DECA4C3}">
      <dsp:nvSpPr>
        <dsp:cNvPr id="0" name=""/>
        <dsp:cNvSpPr/>
      </dsp:nvSpPr>
      <dsp:spPr>
        <a:xfrm>
          <a:off x="3367820" y="908009"/>
          <a:ext cx="167396" cy="314207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-106153"/>
            <a:satOff val="-9418"/>
            <a:lumOff val="-9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06153"/>
              <a:satOff val="-9418"/>
              <a:lumOff val="-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2CEAE3-DE73-164A-8D28-EDAB57D7EA4B}">
      <dsp:nvSpPr>
        <dsp:cNvPr id="0" name=""/>
        <dsp:cNvSpPr/>
      </dsp:nvSpPr>
      <dsp:spPr>
        <a:xfrm>
          <a:off x="856874" y="244246"/>
          <a:ext cx="1572070" cy="157207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005" tIns="61005" rIns="61005" bIns="61005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/>
            <a:t>1</a:t>
          </a:r>
        </a:p>
      </dsp:txBody>
      <dsp:txXfrm>
        <a:off x="1087098" y="474470"/>
        <a:ext cx="1111622" cy="1111622"/>
      </dsp:txXfrm>
    </dsp:sp>
    <dsp:sp modelId="{269DAC93-CE87-C241-B07C-42A79CF33412}">
      <dsp:nvSpPr>
        <dsp:cNvPr id="0" name=""/>
        <dsp:cNvSpPr/>
      </dsp:nvSpPr>
      <dsp:spPr>
        <a:xfrm>
          <a:off x="5335" y="1986399"/>
          <a:ext cx="327514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212306"/>
            <a:satOff val="-18836"/>
            <a:lumOff val="-19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12306"/>
              <a:satOff val="-18836"/>
              <a:lumOff val="-1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47" tIns="165100" rIns="258347" bIns="16510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Write down your service offerings </a:t>
          </a:r>
        </a:p>
      </dsp:txBody>
      <dsp:txXfrm>
        <a:off x="5335" y="2379519"/>
        <a:ext cx="3275147" cy="1572480"/>
      </dsp:txXfrm>
    </dsp:sp>
    <dsp:sp modelId="{46306853-D6BE-D840-B26B-7DB658A96037}">
      <dsp:nvSpPr>
        <dsp:cNvPr id="0" name=""/>
        <dsp:cNvSpPr/>
      </dsp:nvSpPr>
      <dsp:spPr>
        <a:xfrm>
          <a:off x="3644388" y="1030766"/>
          <a:ext cx="3275147" cy="72"/>
        </a:xfrm>
        <a:prstGeom prst="rect">
          <a:avLst/>
        </a:prstGeom>
        <a:solidFill>
          <a:schemeClr val="accent2">
            <a:tint val="40000"/>
            <a:alpha val="90000"/>
            <a:hueOff val="-318460"/>
            <a:satOff val="-28255"/>
            <a:lumOff val="-28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318460"/>
              <a:satOff val="-28255"/>
              <a:lumOff val="-2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DF5AC8-AB90-2E4D-9C96-A53D7C8EB5F0}">
      <dsp:nvSpPr>
        <dsp:cNvPr id="0" name=""/>
        <dsp:cNvSpPr/>
      </dsp:nvSpPr>
      <dsp:spPr>
        <a:xfrm>
          <a:off x="7006872" y="908449"/>
          <a:ext cx="167396" cy="314621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F993C1-0557-E440-8F54-61B618A1EFED}">
      <dsp:nvSpPr>
        <dsp:cNvPr id="0" name=""/>
        <dsp:cNvSpPr/>
      </dsp:nvSpPr>
      <dsp:spPr>
        <a:xfrm>
          <a:off x="4495408" y="244249"/>
          <a:ext cx="1573105" cy="1573105"/>
        </a:xfrm>
        <a:prstGeom prst="ellips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045" tIns="61045" rIns="61045" bIns="61045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/>
            <a:t>2</a:t>
          </a:r>
        </a:p>
      </dsp:txBody>
      <dsp:txXfrm>
        <a:off x="4725784" y="474625"/>
        <a:ext cx="1112353" cy="1112353"/>
      </dsp:txXfrm>
    </dsp:sp>
    <dsp:sp modelId="{226BC013-1AF3-A44D-9729-AED8B19326BF}">
      <dsp:nvSpPr>
        <dsp:cNvPr id="0" name=""/>
        <dsp:cNvSpPr/>
      </dsp:nvSpPr>
      <dsp:spPr>
        <a:xfrm>
          <a:off x="3644388" y="1987550"/>
          <a:ext cx="327514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530766"/>
            <a:satOff val="-47091"/>
            <a:lumOff val="-48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30766"/>
              <a:satOff val="-47091"/>
              <a:lumOff val="-4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47" tIns="165100" rIns="258347" bIns="16510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Write down your pricing structure </a:t>
          </a:r>
        </a:p>
      </dsp:txBody>
      <dsp:txXfrm>
        <a:off x="3644388" y="2380670"/>
        <a:ext cx="3275147" cy="1572480"/>
      </dsp:txXfrm>
    </dsp:sp>
    <dsp:sp modelId="{892C5080-D496-4A4B-ADDB-E8A1D611A477}">
      <dsp:nvSpPr>
        <dsp:cNvPr id="0" name=""/>
        <dsp:cNvSpPr/>
      </dsp:nvSpPr>
      <dsp:spPr>
        <a:xfrm>
          <a:off x="7283440" y="1030766"/>
          <a:ext cx="1637573" cy="72"/>
        </a:xfrm>
        <a:prstGeom prst="rect">
          <a:avLst/>
        </a:prstGeom>
        <a:solidFill>
          <a:schemeClr val="accent2">
            <a:tint val="40000"/>
            <a:alpha val="90000"/>
            <a:hueOff val="-636919"/>
            <a:satOff val="-56510"/>
            <a:lumOff val="-57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36919"/>
              <a:satOff val="-56510"/>
              <a:lumOff val="-5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040D69-7098-D340-9304-65F283A3ABB9}">
      <dsp:nvSpPr>
        <dsp:cNvPr id="0" name=""/>
        <dsp:cNvSpPr/>
      </dsp:nvSpPr>
      <dsp:spPr>
        <a:xfrm>
          <a:off x="8130387" y="240175"/>
          <a:ext cx="1581254" cy="1581254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361" tIns="61361" rIns="61361" bIns="61361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/>
            <a:t>3</a:t>
          </a:r>
        </a:p>
      </dsp:txBody>
      <dsp:txXfrm>
        <a:off x="8361956" y="471744"/>
        <a:ext cx="1118116" cy="1118116"/>
      </dsp:txXfrm>
    </dsp:sp>
    <dsp:sp modelId="{74163FF2-02AC-E24D-9E89-949723FA90CC}">
      <dsp:nvSpPr>
        <dsp:cNvPr id="0" name=""/>
        <dsp:cNvSpPr/>
      </dsp:nvSpPr>
      <dsp:spPr>
        <a:xfrm>
          <a:off x="7283440" y="1987550"/>
          <a:ext cx="327514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47" tIns="165100" rIns="258347" bIns="16510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Write down your training schedule </a:t>
          </a:r>
        </a:p>
      </dsp:txBody>
      <dsp:txXfrm>
        <a:off x="7283440" y="2380670"/>
        <a:ext cx="3275147" cy="15724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7FAA6-CDA4-4915-BFCC-42625AE3A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43775-3F20-4C4A-A3D2-4C35E8A0B7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D6391-6F80-4EAA-87AB-17421C18B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F42F-3EEB-4985-9695-867FD753C4B6}" type="datetimeFigureOut">
              <a:rPr lang="en-US" smtClean="0"/>
              <a:t>7/7/22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AE919-01BC-4B01-8E74-F128C48F4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DA738-6CE1-4546-B987-03EEBC5FB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BAAD-A6D6-48FE-BCDD-5CA0519A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10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21AA5-7701-46C7-A5FB-4DA7B4122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43EE33-B6FD-49BB-9EA1-924ACB92F4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745D5-1593-4DE6-B755-7198ED986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F42F-3EEB-4985-9695-867FD753C4B6}" type="datetimeFigureOut">
              <a:rPr lang="en-US" smtClean="0"/>
              <a:t>7/7/22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5EE72-4716-4224-8FF6-8306F535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07832-A0EE-4550-8ED5-E2347894E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BAAD-A6D6-48FE-BCDD-5CA0519A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2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8AB003-C53A-404F-B9B1-0C463F7E07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45B09B-FAD6-4E9D-9F4C-DACD0E39A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98D0B-0D93-4B1E-9304-1A3F4B242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F42F-3EEB-4985-9695-867FD753C4B6}" type="datetimeFigureOut">
              <a:rPr lang="en-US" smtClean="0"/>
              <a:t>7/7/22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AADF4-5127-4079-8C42-2D24B7D76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C7D88-EFDD-4FE2-905F-F9256E605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BAAD-A6D6-48FE-BCDD-5CA0519A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14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4D074-D0C7-45C2-A7B7-7B1CADFAA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1F021-AACE-4DF2-954A-55FBE1F62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F3E5F-FABD-4128-91D5-6D59AE3D8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F42F-3EEB-4985-9695-867FD753C4B6}" type="datetimeFigureOut">
              <a:rPr lang="en-US" smtClean="0"/>
              <a:t>7/7/22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FC1B5-FA73-4026-A922-9DCC73BF0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DB3F6-4ECD-4607-8260-62731E474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BAAD-A6D6-48FE-BCDD-5CA0519A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8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1DE53-9542-4E8F-9C98-D2B2A23C1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29D8C-7902-4CAB-8092-E0A7D5FA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657B1-CCBC-4AEC-8FEB-7C701DAD8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F42F-3EEB-4985-9695-867FD753C4B6}" type="datetimeFigureOut">
              <a:rPr lang="en-US" smtClean="0"/>
              <a:t>7/7/22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76C32-DF36-4107-AF07-7B380365A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7C798-89E2-465E-A86F-68ADF7E1B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BAAD-A6D6-48FE-BCDD-5CA0519A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401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93F92-30B6-4DB6-80AE-9710152C4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8CB99-4480-4FA4-BD23-7AEC803BDA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9DADEE-94EF-49BE-8CD5-70A8A8093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28AD68-E45A-46FC-81BB-EEFA707A9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F42F-3EEB-4985-9695-867FD753C4B6}" type="datetimeFigureOut">
              <a:rPr lang="en-US" smtClean="0"/>
              <a:t>7/7/22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D8CEC9-B865-458C-90E0-4122613EE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1D6CE8-532F-42FD-AC7D-4C9F57DDB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BAAD-A6D6-48FE-BCDD-5CA0519A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38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881EB-D7EA-4782-A94F-357CE8AAD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9B7BA-F180-41B6-80A4-26E906723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5A123-9517-48A3-9197-453C86E078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AEF537-6A01-4FF3-A0EB-FB716609F8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08B4BC-3FBB-4E39-84DC-7AF19CB17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4045D5-A03A-4671-A8F3-542F2F508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F42F-3EEB-4985-9695-867FD753C4B6}" type="datetimeFigureOut">
              <a:rPr lang="en-US" smtClean="0"/>
              <a:t>7/7/22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9396C8-DEEA-41C3-9CF4-EB6D7A5D9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ED3554-6BB1-4492-ADD2-9D0D4EA9C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BAAD-A6D6-48FE-BCDD-5CA0519A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11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152FD-07D3-44A9-8D0B-372DE119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AB9A1B-705A-40B0-88FD-AA7507E9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F42F-3EEB-4985-9695-867FD753C4B6}" type="datetimeFigureOut">
              <a:rPr lang="en-US" smtClean="0"/>
              <a:t>7/7/22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5091A-921F-460E-912F-7FE6987BF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A84A81-EA2E-4539-8AD3-D63AE58A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BAAD-A6D6-48FE-BCDD-5CA0519A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06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1EA6A6-D68A-4CEE-97F0-702E6B215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F42F-3EEB-4985-9695-867FD753C4B6}" type="datetimeFigureOut">
              <a:rPr lang="en-US" smtClean="0"/>
              <a:t>7/7/22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2F999C-F351-4FAC-9F88-FEDCC77D9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7B57F-0F70-4C89-B1A3-24601A149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BAAD-A6D6-48FE-BCDD-5CA0519A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26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B7D37-F8B0-4349-A720-440599AE1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E3D16-D820-41FD-9284-9E91A25A3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CED41-2922-4080-821E-088041093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354842-83C8-423C-B0C9-B02C783C5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F42F-3EEB-4985-9695-867FD753C4B6}" type="datetimeFigureOut">
              <a:rPr lang="en-US" smtClean="0"/>
              <a:t>7/7/22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07639-617C-4BD1-8AFB-B2B8074D5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9D45A-AA04-420F-9B1C-08D91BE1B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BAAD-A6D6-48FE-BCDD-5CA0519A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52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E895D-4061-4439-9B44-7D1EEFA89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E950DD-1668-4A6A-9BC3-40073D37B2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225EF1-46DB-4738-A6B5-617F2F858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D033B-5FC8-44AF-BD57-7F69FD4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F42F-3EEB-4985-9695-867FD753C4B6}" type="datetimeFigureOut">
              <a:rPr lang="en-US" smtClean="0"/>
              <a:t>7/7/22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028D50-230B-4F58-BFA2-5AD33F46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48DA6C-1C03-4174-949B-C6B98344F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2BAAD-A6D6-48FE-BCDD-5CA0519A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52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19CF51-8DA0-4D77-9CD4-5043E5065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35494-0C00-4A24-B7DC-F9D8B7FAD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B79A9-FE3A-4308-A746-1C5B16C28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EF42F-3EEB-4985-9695-867FD753C4B6}" type="datetimeFigureOut">
              <a:rPr lang="en-US" smtClean="0"/>
              <a:t>7/7/22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F5863-6508-4C96-8C1E-34C288433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1F47D-285F-4A9B-99FA-31848E784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2BAAD-A6D6-48FE-BCDD-5CA0519A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CAF1D1-B9E4-4E18-AABB-65DC4ED605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7" y="640080"/>
            <a:ext cx="3982451" cy="3566160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3400" dirty="0"/>
            </a:br>
            <a:br>
              <a:rPr lang="en-US" sz="3400" dirty="0"/>
            </a:br>
            <a:br>
              <a:rPr lang="en-US" sz="3400" dirty="0"/>
            </a:br>
            <a:r>
              <a:rPr lang="en-US" sz="4000" b="1" dirty="0"/>
              <a:t>5 Steps to a Results Driven Training Systems| </a:t>
            </a:r>
            <a:br>
              <a:rPr lang="en-US" sz="3400" b="1" dirty="0"/>
            </a:br>
            <a:r>
              <a:rPr lang="en-US" sz="3100" dirty="0"/>
              <a:t>How to Create a Profitable, Reproducible, and Turnkey Model That Actually Gets Results 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-up of a car engine&#10;&#10;Description automatically generated with low confidence">
            <a:extLst>
              <a:ext uri="{FF2B5EF4-FFF2-40B4-BE49-F238E27FC236}">
                <a16:creationId xmlns:a16="http://schemas.microsoft.com/office/drawing/2014/main" id="{B7CC7DF4-B6AE-624A-BDA0-ABDB6ECEC2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8" r="628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45522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9D556-C290-DC6A-56E0-D365FABE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sz="4000" dirty="0"/>
              <a:t>VH Training System </a:t>
            </a:r>
            <a:br>
              <a:rPr lang="en-US" sz="4000" dirty="0"/>
            </a:br>
            <a:r>
              <a:rPr lang="en-US" sz="1600" dirty="0">
                <a:solidFill>
                  <a:srgbClr val="FF0000"/>
                </a:solidFill>
              </a:rPr>
              <a:t>Adult Proven Process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D12F7-F0C1-F492-0B5F-E04880E84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9017" y="932688"/>
            <a:ext cx="6291735" cy="4992624"/>
          </a:xfrm>
        </p:spPr>
        <p:txBody>
          <a:bodyPr anchor="ctr">
            <a:normAutofit/>
          </a:bodyPr>
          <a:lstStyle/>
          <a:p>
            <a:pPr marL="0" indent="0" fontAlgn="base">
              <a:buNone/>
            </a:pPr>
            <a:r>
              <a:rPr lang="en-US" sz="3200" i="1" dirty="0"/>
              <a:t>ADULTS </a:t>
            </a:r>
          </a:p>
          <a:p>
            <a:pPr marL="0" indent="0" fontAlgn="base">
              <a:buNone/>
            </a:pPr>
            <a:r>
              <a:rPr lang="en-US" sz="2000" dirty="0"/>
              <a:t>Assessment &gt; Novice or Advanced </a:t>
            </a:r>
          </a:p>
          <a:p>
            <a:pPr marL="0" indent="0" fontAlgn="base">
              <a:buNone/>
            </a:pPr>
            <a:r>
              <a:rPr lang="en-US" sz="2000" dirty="0"/>
              <a:t># of Days Training Per Week </a:t>
            </a:r>
          </a:p>
          <a:p>
            <a:pPr marL="0" indent="0" fontAlgn="base">
              <a:buNone/>
            </a:pPr>
            <a:r>
              <a:rPr lang="en-US" sz="2000" dirty="0"/>
              <a:t>Training Template Assigned to Individual </a:t>
            </a:r>
          </a:p>
          <a:p>
            <a:pPr marL="0" indent="0" fontAlgn="base">
              <a:buNone/>
            </a:pPr>
            <a:r>
              <a:rPr lang="en-US" sz="2000" dirty="0"/>
              <a:t>Monthly Training Overview + Meeting </a:t>
            </a:r>
          </a:p>
          <a:p>
            <a:pPr marL="0" indent="0" fontAlgn="base">
              <a:buNone/>
            </a:pPr>
            <a:r>
              <a:rPr lang="en-US" sz="2000" dirty="0"/>
              <a:t>Weekly # + Data Recorded </a:t>
            </a:r>
          </a:p>
          <a:p>
            <a:pPr marL="0" indent="0" fontAlgn="base">
              <a:buNone/>
            </a:pPr>
            <a:endParaRPr lang="en-US" sz="2000" dirty="0"/>
          </a:p>
          <a:p>
            <a:pPr marL="0" indent="0" fontAlgn="base">
              <a:buNone/>
            </a:pPr>
            <a:r>
              <a:rPr lang="en-US" sz="2000" b="1" dirty="0"/>
              <a:t>RESOURCE: </a:t>
            </a:r>
            <a:r>
              <a:rPr lang="en-US" sz="2000" dirty="0"/>
              <a:t>Teachable Course, Section 2, Adult Proven Process </a:t>
            </a:r>
          </a:p>
          <a:p>
            <a:pPr marL="0" indent="0" fontAlgn="base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34668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10C326D1-4E2A-6043-AFE6-F7595B295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143" y="357881"/>
            <a:ext cx="6896990" cy="6276260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79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33D994-8EFF-9295-6A95-C342AB32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STEP 2 | Energy Conservation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6B07A-E3FF-62D6-318A-160E7A02E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7290805" cy="5585619"/>
          </a:xfrm>
        </p:spPr>
        <p:txBody>
          <a:bodyPr anchor="ctr">
            <a:normAutofit/>
          </a:bodyPr>
          <a:lstStyle/>
          <a:p>
            <a:pPr marL="0" indent="0" fontAlgn="base">
              <a:buNone/>
            </a:pPr>
            <a:r>
              <a:rPr lang="en-US" sz="2200" dirty="0"/>
              <a:t>Goal: </a:t>
            </a:r>
            <a:r>
              <a:rPr lang="en-US" sz="1400" dirty="0"/>
              <a:t>Deliver a better product repeatedly over time </a:t>
            </a:r>
          </a:p>
          <a:p>
            <a:pPr marL="0" indent="0" fontAlgn="base">
              <a:buNone/>
            </a:pPr>
            <a:r>
              <a:rPr lang="en-US" sz="2200" dirty="0"/>
              <a:t>Why is this important?: </a:t>
            </a:r>
            <a:r>
              <a:rPr lang="en-US" sz="1400" dirty="0"/>
              <a:t>Better results, more profitable product, more sustainable </a:t>
            </a:r>
          </a:p>
          <a:p>
            <a:pPr fontAlgn="base"/>
            <a:endParaRPr lang="en-US" dirty="0"/>
          </a:p>
          <a:p>
            <a:pPr marL="0" indent="0" fontAlgn="base">
              <a:buNone/>
            </a:pPr>
            <a:r>
              <a:rPr lang="en-US" dirty="0"/>
              <a:t>KEY POINTS</a:t>
            </a:r>
          </a:p>
          <a:p>
            <a:pPr fontAlgn="base"/>
            <a:r>
              <a:rPr lang="en-US" sz="2000" dirty="0"/>
              <a:t>Energy is the #1 commodity: training economy, coaching, and business </a:t>
            </a:r>
          </a:p>
          <a:p>
            <a:pPr fontAlgn="base"/>
            <a:r>
              <a:rPr lang="en-US" sz="2000" dirty="0"/>
              <a:t>Defining your service: world class = better training = less offers </a:t>
            </a:r>
          </a:p>
          <a:p>
            <a:pPr fontAlgn="base"/>
            <a:r>
              <a:rPr lang="en-US" sz="2000" dirty="0"/>
              <a:t>Defining your pricing model: Ryan lee model </a:t>
            </a:r>
          </a:p>
          <a:p>
            <a:pPr fontAlgn="base"/>
            <a:r>
              <a:rPr lang="en-US" sz="2000" dirty="0"/>
              <a:t>Creating your schedule: more from less/consistent service </a:t>
            </a:r>
          </a:p>
        </p:txBody>
      </p:sp>
    </p:spTree>
    <p:extLst>
      <p:ext uri="{BB962C8B-B14F-4D97-AF65-F5344CB8AC3E}">
        <p14:creationId xmlns:p14="http://schemas.microsoft.com/office/powerpoint/2010/main" val="3876074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33D994-8EFF-9295-6A95-C342AB32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STEP 2 </a:t>
            </a:r>
            <a:r>
              <a:rPr lang="en-US" sz="4000" dirty="0">
                <a:solidFill>
                  <a:srgbClr val="FFFFFF"/>
                </a:solidFill>
              </a:rPr>
              <a:t>| Workshop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26FFFA9-EE05-9F51-FD82-6F0757D7A7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9795276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2268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9D556-C290-DC6A-56E0-D365FABE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dirty="0"/>
              <a:t>The Financially “Fit” Training Model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D12F7-F0C1-F492-0B5F-E04880E84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pPr marL="0" indent="0" fontAlgn="base">
              <a:buNone/>
            </a:pPr>
            <a:r>
              <a:rPr lang="en-US" sz="2000" i="1" dirty="0"/>
              <a:t>ASK YOURSELF? </a:t>
            </a:r>
          </a:p>
          <a:p>
            <a:pPr marL="0" indent="0" fontAlgn="base">
              <a:buNone/>
            </a:pPr>
            <a:r>
              <a:rPr lang="en-US" sz="1300" dirty="0"/>
              <a:t>Would you rather service 833 or 291 people at $100/month? </a:t>
            </a:r>
          </a:p>
          <a:p>
            <a:pPr marL="0" indent="0" fontAlgn="base">
              <a:buNone/>
            </a:pPr>
            <a:r>
              <a:rPr lang="en-US" sz="1300" b="1" i="1" dirty="0"/>
              <a:t>OR </a:t>
            </a:r>
          </a:p>
          <a:p>
            <a:pPr marL="0" indent="0" fontAlgn="base">
              <a:buNone/>
            </a:pPr>
            <a:r>
              <a:rPr lang="en-US" sz="1300" dirty="0"/>
              <a:t>Would you rather service 104/36 people at $800/month? </a:t>
            </a:r>
          </a:p>
          <a:p>
            <a:pPr marL="0" indent="0" fontAlgn="base">
              <a:buNone/>
            </a:pPr>
            <a:endParaRPr lang="en-US" sz="1300" dirty="0"/>
          </a:p>
          <a:p>
            <a:pPr marL="0" indent="0" fontAlgn="base">
              <a:buNone/>
            </a:pPr>
            <a:r>
              <a:rPr lang="en-US" sz="1300" dirty="0">
                <a:solidFill>
                  <a:schemeClr val="accent1">
                    <a:lumMod val="75000"/>
                  </a:schemeClr>
                </a:solidFill>
              </a:rPr>
              <a:t>Who are you going to be able to service better + get results? </a:t>
            </a:r>
          </a:p>
          <a:p>
            <a:pPr marL="0" indent="0" fontAlgn="base">
              <a:buNone/>
            </a:pPr>
            <a:endParaRPr lang="en-US" sz="1300" dirty="0"/>
          </a:p>
        </p:txBody>
      </p:sp>
      <p:pic>
        <p:nvPicPr>
          <p:cNvPr id="5" name="Picture 4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893F1A6E-DDF0-8EEF-661F-46BB3B440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560" y="2570595"/>
            <a:ext cx="5737250" cy="321285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06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9D556-C290-DC6A-56E0-D365FABE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b="1" dirty="0"/>
              <a:t>SERVICE | </a:t>
            </a:r>
            <a:r>
              <a:rPr lang="en-US" sz="2000" dirty="0"/>
              <a:t>clarity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D12F7-F0C1-F492-0B5F-E04880E84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pPr marL="0" indent="0" fontAlgn="base">
              <a:buNone/>
            </a:pPr>
            <a:r>
              <a:rPr lang="en-US" sz="2000" i="1" dirty="0"/>
              <a:t>EXAMPLE Service Offerings: </a:t>
            </a:r>
          </a:p>
          <a:p>
            <a:pPr marL="0" indent="0" fontAlgn="base">
              <a:buNone/>
            </a:pPr>
            <a:r>
              <a:rPr lang="en-US" sz="1300" b="1" dirty="0"/>
              <a:t>ADULT </a:t>
            </a:r>
          </a:p>
          <a:p>
            <a:pPr marL="0" indent="0" fontAlgn="base">
              <a:buNone/>
            </a:pPr>
            <a:r>
              <a:rPr lang="en-US" sz="1300" dirty="0"/>
              <a:t>Semi-private Training </a:t>
            </a:r>
          </a:p>
          <a:p>
            <a:pPr marL="0" indent="0" fontAlgn="base">
              <a:buNone/>
            </a:pPr>
            <a:r>
              <a:rPr lang="en-US" sz="1300" dirty="0"/>
              <a:t>Vfit (class training) </a:t>
            </a:r>
          </a:p>
          <a:p>
            <a:pPr marL="0" indent="0" fontAlgn="base">
              <a:buNone/>
            </a:pPr>
            <a:r>
              <a:rPr lang="en-US" sz="1300" dirty="0"/>
              <a:t>Private Training </a:t>
            </a:r>
          </a:p>
          <a:p>
            <a:pPr marL="0" indent="0" fontAlgn="base">
              <a:buNone/>
            </a:pPr>
            <a:endParaRPr lang="en-US" sz="1300" b="1" dirty="0"/>
          </a:p>
          <a:p>
            <a:pPr marL="0" indent="0" fontAlgn="base">
              <a:buNone/>
            </a:pPr>
            <a:r>
              <a:rPr lang="en-US" sz="1300" b="1" dirty="0"/>
              <a:t>ATHLETE </a:t>
            </a:r>
          </a:p>
          <a:p>
            <a:pPr marL="0" indent="0" fontAlgn="base">
              <a:buNone/>
            </a:pPr>
            <a:r>
              <a:rPr lang="en-US" sz="1300" dirty="0"/>
              <a:t>2x a Week Strength or Speed </a:t>
            </a:r>
          </a:p>
          <a:p>
            <a:pPr marL="0" indent="0" fontAlgn="base">
              <a:buNone/>
            </a:pPr>
            <a:r>
              <a:rPr lang="en-US" sz="1300" dirty="0"/>
              <a:t>5x Unlimited (strength, speed, and recovery day) </a:t>
            </a:r>
          </a:p>
          <a:p>
            <a:pPr marL="0" indent="0" fontAlgn="base">
              <a:buNone/>
            </a:pPr>
            <a:endParaRPr lang="en-US" sz="1300" dirty="0"/>
          </a:p>
          <a:p>
            <a:pPr marL="0" indent="0" fontAlgn="base">
              <a:buNone/>
            </a:pPr>
            <a:r>
              <a:rPr lang="en-US" sz="1300" dirty="0">
                <a:solidFill>
                  <a:schemeClr val="accent1">
                    <a:lumMod val="75000"/>
                  </a:schemeClr>
                </a:solidFill>
              </a:rPr>
              <a:t>Who are you going to be able to service better + get results? </a:t>
            </a:r>
          </a:p>
          <a:p>
            <a:pPr marL="0" indent="0" fontAlgn="base">
              <a:buNone/>
            </a:pPr>
            <a:endParaRPr lang="en-US" sz="13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49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9D556-C290-DC6A-56E0-D365FABE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b="1" dirty="0"/>
              <a:t>PRICING | </a:t>
            </a:r>
            <a:r>
              <a:rPr lang="en-US" sz="2000" dirty="0"/>
              <a:t>more per hour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D12F7-F0C1-F492-0B5F-E04880E84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703443"/>
            <a:ext cx="4530898" cy="3535516"/>
          </a:xfrm>
        </p:spPr>
        <p:txBody>
          <a:bodyPr anchor="ctr">
            <a:normAutofit fontScale="85000" lnSpcReduction="20000"/>
          </a:bodyPr>
          <a:lstStyle/>
          <a:p>
            <a:pPr marL="0" indent="0" fontAlgn="base">
              <a:buNone/>
            </a:pPr>
            <a:r>
              <a:rPr lang="en-US" sz="2000" i="1" dirty="0"/>
              <a:t>EXAMPLE Service Offerings: </a:t>
            </a:r>
          </a:p>
          <a:p>
            <a:pPr marL="0" indent="0" fontAlgn="base">
              <a:buNone/>
            </a:pPr>
            <a:r>
              <a:rPr lang="en-US" sz="1300" b="1" dirty="0"/>
              <a:t>ADULT </a:t>
            </a:r>
          </a:p>
          <a:p>
            <a:pPr marL="0" indent="0" fontAlgn="base">
              <a:buNone/>
            </a:pPr>
            <a:r>
              <a:rPr lang="en-US" sz="1300" dirty="0"/>
              <a:t>Semi-private Training (1-4x a week) </a:t>
            </a:r>
          </a:p>
          <a:p>
            <a:pPr fontAlgn="base"/>
            <a:r>
              <a:rPr lang="en-US" sz="1300" dirty="0"/>
              <a:t>1x = $299 </a:t>
            </a:r>
          </a:p>
          <a:p>
            <a:pPr fontAlgn="base"/>
            <a:r>
              <a:rPr lang="en-US" sz="1300" dirty="0"/>
              <a:t>2x = $399 </a:t>
            </a:r>
          </a:p>
          <a:p>
            <a:pPr fontAlgn="base"/>
            <a:r>
              <a:rPr lang="en-US" sz="1300" dirty="0"/>
              <a:t>3x = $499 </a:t>
            </a:r>
          </a:p>
          <a:p>
            <a:pPr fontAlgn="base"/>
            <a:r>
              <a:rPr lang="en-US" sz="1300" dirty="0"/>
              <a:t>4x = $599</a:t>
            </a:r>
          </a:p>
          <a:p>
            <a:pPr fontAlgn="base"/>
            <a:endParaRPr lang="en-US" sz="1300" dirty="0"/>
          </a:p>
          <a:p>
            <a:pPr marL="0" indent="0" fontAlgn="base">
              <a:buNone/>
            </a:pPr>
            <a:r>
              <a:rPr lang="en-US" sz="1300" dirty="0"/>
              <a:t>Vfit (class training) ($220) </a:t>
            </a:r>
          </a:p>
          <a:p>
            <a:pPr marL="0" indent="0" fontAlgn="base">
              <a:buNone/>
            </a:pPr>
            <a:r>
              <a:rPr lang="en-US" sz="1300" dirty="0"/>
              <a:t>Private Training ($1000 for 10 sessions) </a:t>
            </a:r>
          </a:p>
          <a:p>
            <a:pPr marL="0" indent="0" fontAlgn="base">
              <a:buNone/>
            </a:pPr>
            <a:endParaRPr lang="en-US" sz="1300" b="1" dirty="0"/>
          </a:p>
          <a:p>
            <a:pPr marL="0" indent="0" fontAlgn="base">
              <a:buNone/>
            </a:pPr>
            <a:r>
              <a:rPr lang="en-US" sz="1300" b="1" dirty="0"/>
              <a:t>ATHLETE </a:t>
            </a:r>
          </a:p>
          <a:p>
            <a:pPr marL="0" indent="0" fontAlgn="base">
              <a:buNone/>
            </a:pPr>
            <a:r>
              <a:rPr lang="en-US" sz="1300" dirty="0"/>
              <a:t>2x a Week Strength or Speed ($225) </a:t>
            </a:r>
          </a:p>
          <a:p>
            <a:pPr marL="0" indent="0" fontAlgn="base">
              <a:buNone/>
            </a:pPr>
            <a:r>
              <a:rPr lang="en-US" sz="1300" dirty="0"/>
              <a:t>5x Unlimited (strength, speed, and recovery day) ($275) </a:t>
            </a:r>
          </a:p>
          <a:p>
            <a:pPr marL="0" indent="0" fontAlgn="base">
              <a:buNone/>
            </a:pPr>
            <a:endParaRPr lang="en-US" sz="13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97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B708185-20C0-40F2-8F2D-8EB9E34B3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9A6B5CE-CB1D-48EE-8B43-E952235C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3F3EAA5-4E15-400B-BBA3-82B3F49A2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2BA2E40-BE9B-4C54-9CDD-40EE804CC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0DA909B4-15FF-46A6-8A7F-7AEF977FE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9D556-C290-DC6A-56E0-D365FABE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25" y="922644"/>
            <a:ext cx="5040285" cy="1169585"/>
          </a:xfrm>
        </p:spPr>
        <p:txBody>
          <a:bodyPr anchor="b">
            <a:normAutofit/>
          </a:bodyPr>
          <a:lstStyle/>
          <a:p>
            <a:r>
              <a:rPr lang="en-US" sz="3700" b="1"/>
              <a:t>SCHEDULE | </a:t>
            </a:r>
            <a:r>
              <a:rPr lang="en-US" sz="3700"/>
              <a:t>more from less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D12F7-F0C1-F492-0B5F-E04880E84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15" y="2508105"/>
            <a:ext cx="5040285" cy="3632493"/>
          </a:xfrm>
        </p:spPr>
        <p:txBody>
          <a:bodyPr anchor="ctr">
            <a:normAutofit/>
          </a:bodyPr>
          <a:lstStyle/>
          <a:p>
            <a:pPr marL="0" indent="0" fontAlgn="base">
              <a:buNone/>
            </a:pPr>
            <a:r>
              <a:rPr lang="en-US" sz="1700" b="1" i="1"/>
              <a:t>Which is easier to service? </a:t>
            </a:r>
          </a:p>
          <a:p>
            <a:pPr marL="0" indent="0" fontAlgn="base">
              <a:buNone/>
            </a:pPr>
            <a:r>
              <a:rPr lang="en-US" sz="1700"/>
              <a:t>100 weekly sessions (all services)? </a:t>
            </a:r>
          </a:p>
          <a:p>
            <a:pPr marL="0" indent="0" fontAlgn="base">
              <a:buNone/>
            </a:pPr>
            <a:r>
              <a:rPr lang="en-US" sz="1700"/>
              <a:t>65 weekly sessions (all services)? </a:t>
            </a:r>
          </a:p>
          <a:p>
            <a:pPr marL="0" indent="0" fontAlgn="base">
              <a:buNone/>
            </a:pPr>
            <a:endParaRPr lang="en-US" sz="1700"/>
          </a:p>
          <a:p>
            <a:pPr fontAlgn="base">
              <a:buFontTx/>
              <a:buChar char="-"/>
            </a:pPr>
            <a:r>
              <a:rPr lang="en-US" sz="1700"/>
              <a:t>More coaching energy = better sessions </a:t>
            </a:r>
          </a:p>
          <a:p>
            <a:pPr fontAlgn="base">
              <a:buFontTx/>
              <a:buChar char="-"/>
            </a:pPr>
            <a:r>
              <a:rPr lang="en-US" sz="1700"/>
              <a:t>Less cost of business </a:t>
            </a:r>
          </a:p>
          <a:p>
            <a:pPr fontAlgn="base">
              <a:buFontTx/>
              <a:buChar char="-"/>
            </a:pPr>
            <a:r>
              <a:rPr lang="en-US" sz="1700"/>
              <a:t>Increase $ value per session </a:t>
            </a:r>
          </a:p>
          <a:p>
            <a:pPr marL="0" indent="0" fontAlgn="base">
              <a:buNone/>
            </a:pPr>
            <a:endParaRPr lang="en-US" sz="1700"/>
          </a:p>
          <a:p>
            <a:pPr marL="0" indent="0" fontAlgn="base">
              <a:buNone/>
            </a:pPr>
            <a:r>
              <a:rPr lang="en-US" sz="1700" b="1"/>
              <a:t>EQUATION</a:t>
            </a:r>
            <a:r>
              <a:rPr lang="en-US" sz="1700"/>
              <a:t> = Less ppl x more $ in Less time = Less cost of business energy + $ </a:t>
            </a:r>
          </a:p>
        </p:txBody>
      </p:sp>
      <p:pic>
        <p:nvPicPr>
          <p:cNvPr id="5" name="Picture 4" descr="Timeline, calendar&#10;&#10;Description automatically generated">
            <a:extLst>
              <a:ext uri="{FF2B5EF4-FFF2-40B4-BE49-F238E27FC236}">
                <a16:creationId xmlns:a16="http://schemas.microsoft.com/office/drawing/2014/main" id="{1217101A-E2AC-C5A2-9757-8B116E09C3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9" b="-1"/>
          <a:stretch/>
        </p:blipFill>
        <p:spPr>
          <a:xfrm>
            <a:off x="6946666" y="774285"/>
            <a:ext cx="2112264" cy="1999673"/>
          </a:xfrm>
          <a:prstGeom prst="rect">
            <a:avLst/>
          </a:prstGeom>
        </p:spPr>
      </p:pic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1DFF01C9-D0FF-EBAA-BEAA-BA22EA9698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" r="838" b="1"/>
          <a:stretch/>
        </p:blipFill>
        <p:spPr>
          <a:xfrm>
            <a:off x="9223523" y="774285"/>
            <a:ext cx="2112264" cy="1999673"/>
          </a:xfrm>
          <a:prstGeom prst="rect">
            <a:avLst/>
          </a:prstGeom>
        </p:spPr>
      </p:pic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0F544F21-8626-49A1-B093-D796877551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9" r="2" b="12443"/>
          <a:stretch/>
        </p:blipFill>
        <p:spPr>
          <a:xfrm>
            <a:off x="6946667" y="2942704"/>
            <a:ext cx="4389120" cy="321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86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33D994-8EFF-9295-6A95-C342AB32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STEP 3 | Front End Offer: Assessment + On Board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6B07A-E3FF-62D6-318A-160E7A02E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 fontAlgn="base">
              <a:buNone/>
            </a:pPr>
            <a:r>
              <a:rPr lang="en-US" dirty="0"/>
              <a:t>Goal: </a:t>
            </a:r>
            <a:r>
              <a:rPr lang="en-US" sz="1400" dirty="0"/>
              <a:t>Create a GREAT 1</a:t>
            </a:r>
            <a:r>
              <a:rPr lang="en-US" sz="1400" baseline="30000" dirty="0"/>
              <a:t>st</a:t>
            </a:r>
            <a:r>
              <a:rPr lang="en-US" sz="1400" dirty="0"/>
              <a:t> impression, identify goals, access individual, kickstart training/service process </a:t>
            </a:r>
          </a:p>
          <a:p>
            <a:pPr marL="0" indent="0" fontAlgn="base">
              <a:buNone/>
            </a:pPr>
            <a:r>
              <a:rPr lang="en-US" dirty="0"/>
              <a:t>Why is this important:  </a:t>
            </a:r>
          </a:p>
          <a:p>
            <a:pPr fontAlgn="base"/>
            <a:endParaRPr lang="en-US" dirty="0"/>
          </a:p>
          <a:p>
            <a:pPr marL="0" indent="0" fontAlgn="base">
              <a:buNone/>
            </a:pPr>
            <a:r>
              <a:rPr lang="en-US" dirty="0"/>
              <a:t>KEY POINTS </a:t>
            </a:r>
          </a:p>
          <a:p>
            <a:pPr fontAlgn="base"/>
            <a:r>
              <a:rPr lang="en-US" sz="2000" dirty="0"/>
              <a:t>Undersell + OVER deliver </a:t>
            </a:r>
          </a:p>
          <a:p>
            <a:pPr fontAlgn="base"/>
            <a:r>
              <a:rPr lang="en-US" sz="2000" dirty="0"/>
              <a:t>How do you onboard new individuals? </a:t>
            </a:r>
          </a:p>
          <a:p>
            <a:pPr fontAlgn="base"/>
            <a:r>
              <a:rPr lang="en-US" sz="2000" dirty="0"/>
              <a:t>What does the assessment look like, onboard, and what are the touchpoints? </a:t>
            </a:r>
          </a:p>
        </p:txBody>
      </p:sp>
    </p:spTree>
    <p:extLst>
      <p:ext uri="{BB962C8B-B14F-4D97-AF65-F5344CB8AC3E}">
        <p14:creationId xmlns:p14="http://schemas.microsoft.com/office/powerpoint/2010/main" val="1239604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9D556-C290-DC6A-56E0-D365FABE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3800" b="1"/>
              <a:t>The On Board| be more memorable…</a:t>
            </a:r>
            <a:endParaRPr lang="en-US" sz="3800"/>
          </a:p>
        </p:txBody>
      </p:sp>
      <p:sp>
        <p:nvSpPr>
          <p:cNvPr id="32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D12F7-F0C1-F492-0B5F-E04880E84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 marL="0" indent="0" fontAlgn="base">
              <a:buNone/>
            </a:pPr>
            <a:r>
              <a:rPr lang="en-US" sz="1200" b="1" i="1"/>
              <a:t>Questions to Consider: </a:t>
            </a:r>
          </a:p>
          <a:p>
            <a:pPr marL="0" indent="0" fontAlgn="base">
              <a:buNone/>
            </a:pPr>
            <a:r>
              <a:rPr lang="en-US" sz="1200"/>
              <a:t>Does your assessment fit your training model? </a:t>
            </a:r>
          </a:p>
          <a:p>
            <a:pPr marL="0" indent="0" fontAlgn="base">
              <a:buNone/>
            </a:pPr>
            <a:r>
              <a:rPr lang="en-US" sz="1200"/>
              <a:t>How much time, how many can you perform in a day, week, month? </a:t>
            </a:r>
          </a:p>
          <a:p>
            <a:pPr marL="0" indent="0" fontAlgn="base">
              <a:buNone/>
            </a:pPr>
            <a:r>
              <a:rPr lang="en-US" sz="1200"/>
              <a:t>Is the information your collecting relevant? </a:t>
            </a:r>
          </a:p>
          <a:p>
            <a:pPr marL="0" indent="0" fontAlgn="base">
              <a:buNone/>
            </a:pPr>
            <a:r>
              <a:rPr lang="en-US" sz="1200"/>
              <a:t>What are the touchpoints? </a:t>
            </a:r>
          </a:p>
          <a:p>
            <a:pPr marL="0" indent="0" fontAlgn="base">
              <a:buNone/>
            </a:pPr>
            <a:endParaRPr lang="en-US" sz="1200"/>
          </a:p>
          <a:p>
            <a:pPr marL="0" indent="0" fontAlgn="base">
              <a:buNone/>
            </a:pPr>
            <a:r>
              <a:rPr lang="en-US" sz="1200"/>
              <a:t>STEP 1: Goal Setting (initial sit down) </a:t>
            </a:r>
          </a:p>
          <a:p>
            <a:pPr marL="0" indent="0" fontAlgn="base">
              <a:buNone/>
            </a:pPr>
            <a:r>
              <a:rPr lang="en-US" sz="1200"/>
              <a:t>STEP 2: Movement + Training Eval (training floor) </a:t>
            </a:r>
          </a:p>
          <a:p>
            <a:pPr marL="0" indent="0" fontAlgn="base">
              <a:buNone/>
            </a:pPr>
            <a:r>
              <a:rPr lang="en-US" sz="1200"/>
              <a:t>STEP 3: Review Goals (second sit down) </a:t>
            </a:r>
          </a:p>
          <a:p>
            <a:pPr marL="0" indent="0" fontAlgn="base">
              <a:buNone/>
            </a:pPr>
            <a:r>
              <a:rPr lang="en-US" sz="1200"/>
              <a:t>STEP 4: Close (1/2 off, 10%, regular price) </a:t>
            </a:r>
          </a:p>
          <a:p>
            <a:pPr marL="0" indent="0" fontAlgn="base">
              <a:buNone/>
            </a:pPr>
            <a:r>
              <a:rPr lang="en-US" sz="1200"/>
              <a:t>STEP: On Board (Slack, TC, FB Community group) 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175D78D-FB30-8ED6-2F44-9F4D190C1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220" y="640080"/>
            <a:ext cx="5933872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10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4B4AA-36ED-37B1-D07D-A1CF061E5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3 Coaching Examples | </a:t>
            </a:r>
            <a:r>
              <a:rPr lang="en-US" sz="2000" dirty="0"/>
              <a:t>where are you?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951FB-545F-1A4E-53F6-293772AD0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Sole Owner LLC + Head Coach </a:t>
            </a:r>
            <a:r>
              <a:rPr lang="en-US" sz="1400" dirty="0"/>
              <a:t>(have full control)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Manager at a Facility </a:t>
            </a:r>
            <a:r>
              <a:rPr lang="en-US" sz="1400" dirty="0"/>
              <a:t>(Don’t have final say)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Independent Trainer </a:t>
            </a:r>
            <a:r>
              <a:rPr lang="en-US" sz="1400" dirty="0"/>
              <a:t>(no facility)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206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9D556-C290-DC6A-56E0-D365FABE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3400" b="1"/>
              <a:t>The Assessment| gather the right information </a:t>
            </a:r>
            <a:endParaRPr lang="en-US" sz="3400"/>
          </a:p>
        </p:txBody>
      </p:sp>
      <p:sp>
        <p:nvSpPr>
          <p:cNvPr id="32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D12F7-F0C1-F492-0B5F-E04880E84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 marL="0" indent="0" fontAlgn="base">
              <a:buNone/>
            </a:pPr>
            <a:r>
              <a:rPr lang="en-US" sz="1200" b="1" i="1"/>
              <a:t>Questions to Consider: </a:t>
            </a:r>
          </a:p>
          <a:p>
            <a:pPr marL="0" indent="0" fontAlgn="base">
              <a:buNone/>
            </a:pPr>
            <a:r>
              <a:rPr lang="en-US" sz="1200"/>
              <a:t>HAS to fit your training model + process </a:t>
            </a:r>
          </a:p>
          <a:p>
            <a:pPr marL="0" indent="0" fontAlgn="base">
              <a:buNone/>
            </a:pPr>
            <a:r>
              <a:rPr lang="en-US" sz="1200"/>
              <a:t>Acclimate individual to “flow of gym” </a:t>
            </a:r>
          </a:p>
          <a:p>
            <a:pPr marL="0" indent="0" fontAlgn="base">
              <a:buNone/>
            </a:pPr>
            <a:r>
              <a:rPr lang="en-US" sz="1200"/>
              <a:t>Identify aliments, pathologies, injury/medical history</a:t>
            </a:r>
          </a:p>
          <a:p>
            <a:pPr marL="0" indent="0" fontAlgn="base">
              <a:buNone/>
            </a:pPr>
            <a:r>
              <a:rPr lang="en-US" sz="1200"/>
              <a:t>Include personal information </a:t>
            </a:r>
          </a:p>
          <a:p>
            <a:pPr marL="0" indent="0" fontAlgn="base">
              <a:buNone/>
            </a:pPr>
            <a:endParaRPr lang="en-US" sz="1200"/>
          </a:p>
          <a:p>
            <a:pPr marL="0" indent="0" fontAlgn="base">
              <a:buNone/>
            </a:pPr>
            <a:r>
              <a:rPr lang="en-US" sz="1200"/>
              <a:t>STEP 1: Movement (stationary) </a:t>
            </a:r>
          </a:p>
          <a:p>
            <a:pPr marL="0" indent="0" fontAlgn="base">
              <a:buNone/>
            </a:pPr>
            <a:r>
              <a:rPr lang="en-US" sz="1200"/>
              <a:t>STEP 2: Movement (Compensations) </a:t>
            </a:r>
          </a:p>
          <a:p>
            <a:pPr marL="0" indent="0" fontAlgn="base">
              <a:buNone/>
            </a:pPr>
            <a:r>
              <a:rPr lang="en-US" sz="1200"/>
              <a:t>STEP 3* Speed + Power (for athletes) </a:t>
            </a:r>
          </a:p>
          <a:p>
            <a:pPr marL="0" indent="0" fontAlgn="base">
              <a:buNone/>
            </a:pPr>
            <a:r>
              <a:rPr lang="en-US" sz="1200"/>
              <a:t>STEP 3: Training (ability to work) </a:t>
            </a:r>
          </a:p>
          <a:p>
            <a:pPr marL="0" indent="0" fontAlgn="base">
              <a:buNone/>
            </a:pPr>
            <a:r>
              <a:rPr lang="en-US" sz="1200"/>
              <a:t>STEP 4: Cardiovascular (work capacity) 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D8B59C37-CDDE-C1CD-B1F6-FDB49C633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129" y="640080"/>
            <a:ext cx="5020054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29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CAF1D1-B9E4-4E18-AABB-65DC4ED605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7" y="640080"/>
            <a:ext cx="3982451" cy="3566160"/>
          </a:xfrm>
        </p:spPr>
        <p:txBody>
          <a:bodyPr anchor="b">
            <a:normAutofit/>
          </a:bodyPr>
          <a:lstStyle/>
          <a:p>
            <a:pPr algn="l"/>
            <a:br>
              <a:rPr lang="en-US" sz="3400" dirty="0"/>
            </a:br>
            <a:br>
              <a:rPr lang="en-US" sz="3400" dirty="0"/>
            </a:br>
            <a:br>
              <a:rPr lang="en-US" sz="3400" dirty="0"/>
            </a:br>
            <a:r>
              <a:rPr lang="en-US" sz="4000" b="1" dirty="0"/>
              <a:t>STOP HERE. </a:t>
            </a:r>
            <a:br>
              <a:rPr lang="en-US" sz="3400" b="1" dirty="0"/>
            </a:br>
            <a:r>
              <a:rPr lang="en-US" sz="3100" dirty="0"/>
              <a:t>Intermission. 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-up of a car engine&#10;&#10;Description automatically generated with low confidence">
            <a:extLst>
              <a:ext uri="{FF2B5EF4-FFF2-40B4-BE49-F238E27FC236}">
                <a16:creationId xmlns:a16="http://schemas.microsoft.com/office/drawing/2014/main" id="{B7CC7DF4-B6AE-624A-BDA0-ABDB6ECEC2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8" r="628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12256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3D994-8EFF-9295-6A95-C342AB324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INTERMISSION 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6B07A-E3FF-62D6-318A-160E7A02E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A. This is where you should pause + map out the above process </a:t>
            </a:r>
          </a:p>
          <a:p>
            <a:r>
              <a:rPr lang="en-US" dirty="0"/>
              <a:t>B. Take time to do this before moving on to the following sections 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702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33D994-8EFF-9295-6A95-C342AB32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STEP 4 | Creating Consistent Service + Delivery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6B07A-E3FF-62D6-318A-160E7A02E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 fontAlgn="base">
              <a:buNone/>
            </a:pPr>
            <a:r>
              <a:rPr lang="en-US" dirty="0"/>
              <a:t>Goal: </a:t>
            </a:r>
            <a:r>
              <a:rPr lang="en-US" sz="1400" dirty="0"/>
              <a:t>Identify how to track service + delivery </a:t>
            </a:r>
          </a:p>
          <a:p>
            <a:pPr marL="0" indent="0" fontAlgn="base">
              <a:buNone/>
            </a:pPr>
            <a:r>
              <a:rPr lang="en-US" dirty="0"/>
              <a:t>Why is this important: </a:t>
            </a:r>
            <a:r>
              <a:rPr lang="en-US" sz="1200" dirty="0"/>
              <a:t> </a:t>
            </a:r>
            <a:r>
              <a:rPr lang="en-US" sz="1400" dirty="0"/>
              <a:t>It takes 10x more effort to acquire a new client than keep the ones you have. </a:t>
            </a:r>
          </a:p>
          <a:p>
            <a:pPr fontAlgn="base"/>
            <a:endParaRPr lang="en-US" dirty="0"/>
          </a:p>
          <a:p>
            <a:pPr marL="0" indent="0" fontAlgn="base">
              <a:buNone/>
            </a:pPr>
            <a:r>
              <a:rPr lang="en-US" dirty="0"/>
              <a:t>KEY POINTS </a:t>
            </a:r>
          </a:p>
          <a:p>
            <a:pPr fontAlgn="base"/>
            <a:r>
              <a:rPr lang="en-US" sz="2000" b="1" dirty="0"/>
              <a:t>Metrics: </a:t>
            </a:r>
            <a:r>
              <a:rPr lang="en-US" sz="2000" dirty="0"/>
              <a:t>Attrition, Retention, Check In’s and Reviews </a:t>
            </a:r>
          </a:p>
          <a:p>
            <a:pPr fontAlgn="base"/>
            <a:r>
              <a:rPr lang="en-US" sz="2000" dirty="0"/>
              <a:t>Identify Churn Rate + Attrition </a:t>
            </a:r>
          </a:p>
          <a:p>
            <a:pPr fontAlgn="base"/>
            <a:r>
              <a:rPr lang="en-US" sz="2000" dirty="0"/>
              <a:t>Defining the service standard, the process, the communication</a:t>
            </a:r>
          </a:p>
          <a:p>
            <a:pPr fontAlgn="base"/>
            <a:r>
              <a:rPr lang="en-US" sz="2000" dirty="0"/>
              <a:t>Volume x time = skill  </a:t>
            </a:r>
          </a:p>
        </p:txBody>
      </p:sp>
    </p:spTree>
    <p:extLst>
      <p:ext uri="{BB962C8B-B14F-4D97-AF65-F5344CB8AC3E}">
        <p14:creationId xmlns:p14="http://schemas.microsoft.com/office/powerpoint/2010/main" val="3380512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9D556-C290-DC6A-56E0-D365FABE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700" b="1"/>
              <a:t>Know Your Numbers| Attrition + Retention </a:t>
            </a:r>
            <a:endParaRPr lang="en-US" sz="370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D12F7-F0C1-F492-0B5F-E04880E84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 marL="0" indent="0" fontAlgn="base">
              <a:buNone/>
            </a:pPr>
            <a:r>
              <a:rPr lang="en-US" sz="1000" b="1"/>
              <a:t>The #1 Way to Predict Client Attrition…</a:t>
            </a:r>
          </a:p>
          <a:p>
            <a:pPr marL="0" indent="0" fontAlgn="base">
              <a:buNone/>
            </a:pPr>
            <a:r>
              <a:rPr lang="en-US" sz="1000" i="1"/>
              <a:t>Attendance. </a:t>
            </a:r>
          </a:p>
          <a:p>
            <a:pPr marL="0" indent="0" fontAlgn="base">
              <a:buNone/>
            </a:pPr>
            <a:endParaRPr lang="en-US" sz="1000" b="1"/>
          </a:p>
          <a:p>
            <a:pPr marL="0" indent="0" fontAlgn="base">
              <a:buNone/>
            </a:pPr>
            <a:r>
              <a:rPr lang="en-US" sz="1000" b="1"/>
              <a:t>INDUSTRY GOLD STANDARD </a:t>
            </a:r>
          </a:p>
          <a:p>
            <a:pPr marL="0" indent="0" fontAlgn="base">
              <a:buNone/>
            </a:pPr>
            <a:r>
              <a:rPr lang="en-US" sz="1000" b="1"/>
              <a:t>3-5% attrition rate </a:t>
            </a:r>
          </a:p>
          <a:p>
            <a:pPr marL="0" indent="0" fontAlgn="base">
              <a:buNone/>
            </a:pPr>
            <a:r>
              <a:rPr lang="en-US" sz="1000" b="1"/>
              <a:t>95-95% retention rate </a:t>
            </a:r>
          </a:p>
          <a:p>
            <a:pPr marL="0" indent="0" fontAlgn="base">
              <a:buNone/>
            </a:pPr>
            <a:r>
              <a:rPr lang="en-US" sz="1000" b="1"/>
              <a:t>Attrition</a:t>
            </a:r>
            <a:r>
              <a:rPr lang="en-US" sz="1000"/>
              <a:t> = # of clients loss / # of current clients at start of month x 100 = ________________</a:t>
            </a:r>
          </a:p>
          <a:p>
            <a:pPr marL="0" indent="0" fontAlgn="base">
              <a:buNone/>
            </a:pPr>
            <a:r>
              <a:rPr lang="en-US" sz="1000"/>
              <a:t>EX: 7 clients leave / 50 total clients at start of June </a:t>
            </a:r>
          </a:p>
          <a:p>
            <a:pPr marL="0" indent="0" fontAlgn="base">
              <a:buNone/>
            </a:pPr>
            <a:r>
              <a:rPr lang="en-US" sz="1000"/>
              <a:t>= 14% churn rate </a:t>
            </a:r>
          </a:p>
          <a:p>
            <a:pPr marL="0" indent="0" fontAlgn="base">
              <a:buNone/>
            </a:pPr>
            <a:endParaRPr lang="en-US" sz="1000" b="1"/>
          </a:p>
          <a:p>
            <a:pPr marL="0" indent="0" fontAlgn="base">
              <a:buNone/>
            </a:pPr>
            <a:r>
              <a:rPr lang="en-US" sz="1000" b="1"/>
              <a:t>CHECK IN’S </a:t>
            </a:r>
          </a:p>
          <a:p>
            <a:pPr fontAlgn="base"/>
            <a:r>
              <a:rPr lang="en-US" sz="1000" dirty="0"/>
              <a:t>If you have 50 clients </a:t>
            </a:r>
          </a:p>
          <a:p>
            <a:pPr fontAlgn="base"/>
            <a:r>
              <a:rPr lang="en-US" sz="1000" dirty="0"/>
              <a:t>You’re getting 25 check ins a week </a:t>
            </a:r>
          </a:p>
          <a:p>
            <a:pPr fontAlgn="base"/>
            <a:r>
              <a:rPr lang="en-US" sz="1000" dirty="0"/>
              <a:t>50% of clients are not attending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70192132-0580-3FB5-9D74-698D55907E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" r="-1" b="7308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26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9D556-C290-DC6A-56E0-D365FABE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3400" b="1" dirty="0"/>
              <a:t>Client Experience| </a:t>
            </a:r>
            <a:r>
              <a:rPr lang="en-US" sz="1200" b="1" dirty="0"/>
              <a:t>increase your retention % </a:t>
            </a:r>
            <a:endParaRPr lang="en-US" sz="1200" dirty="0"/>
          </a:p>
        </p:txBody>
      </p:sp>
      <p:sp>
        <p:nvSpPr>
          <p:cNvPr id="32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D12F7-F0C1-F492-0B5F-E04880E84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 marL="0" indent="0" fontAlgn="base">
              <a:buNone/>
            </a:pPr>
            <a:r>
              <a:rPr lang="en-US" sz="1700" b="1"/>
              <a:t>PART 1 High Level Coaching </a:t>
            </a:r>
          </a:p>
          <a:p>
            <a:pPr marL="0" indent="0" fontAlgn="base">
              <a:buNone/>
            </a:pPr>
            <a:r>
              <a:rPr lang="en-US" sz="1700" i="1"/>
              <a:t>What’s the standard? </a:t>
            </a:r>
          </a:p>
          <a:p>
            <a:pPr marL="0" indent="0" fontAlgn="base">
              <a:buNone/>
            </a:pPr>
            <a:endParaRPr lang="en-US" sz="1700" b="1"/>
          </a:p>
          <a:p>
            <a:pPr marL="0" indent="0" fontAlgn="base">
              <a:buNone/>
            </a:pPr>
            <a:r>
              <a:rPr lang="en-US" sz="1700" b="1"/>
              <a:t>PART 2 Community Management </a:t>
            </a:r>
          </a:p>
          <a:p>
            <a:pPr marL="0" indent="0" fontAlgn="base">
              <a:buNone/>
            </a:pPr>
            <a:r>
              <a:rPr lang="en-US" sz="1700" i="1"/>
              <a:t>Who is responsible for client experience? </a:t>
            </a:r>
          </a:p>
          <a:p>
            <a:pPr marL="0" indent="0" fontAlgn="base">
              <a:buNone/>
            </a:pPr>
            <a:endParaRPr lang="en-US" sz="1700" b="1"/>
          </a:p>
          <a:p>
            <a:pPr marL="0" indent="0" fontAlgn="base">
              <a:buNone/>
            </a:pPr>
            <a:r>
              <a:rPr lang="en-US" sz="1700" b="1"/>
              <a:t>Adult Tactics </a:t>
            </a:r>
          </a:p>
          <a:p>
            <a:pPr marL="0" indent="0" fontAlgn="base">
              <a:buNone/>
            </a:pPr>
            <a:r>
              <a:rPr lang="en-US" sz="1700" b="1"/>
              <a:t>Athlete Tactics </a:t>
            </a:r>
          </a:p>
        </p:txBody>
      </p:sp>
      <p:pic>
        <p:nvPicPr>
          <p:cNvPr id="5" name="Picture 4" descr="A magazine with a group of people&#10;&#10;Description automatically generated with low confidence">
            <a:extLst>
              <a:ext uri="{FF2B5EF4-FFF2-40B4-BE49-F238E27FC236}">
                <a16:creationId xmlns:a16="http://schemas.microsoft.com/office/drawing/2014/main" id="{57CDA5FB-2A2C-737A-9472-8057051C5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66" y="640080"/>
            <a:ext cx="418338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43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33D994-8EFF-9295-6A95-C342AB32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480438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STEP 4 | </a:t>
            </a:r>
            <a:r>
              <a:rPr lang="en-US" sz="4000" dirty="0">
                <a:solidFill>
                  <a:srgbClr val="FFFFFF"/>
                </a:solidFill>
              </a:rPr>
              <a:t>Implementation + Follow Up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6B07A-E3FF-62D6-318A-160E7A02E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 fontAlgn="base">
              <a:buNone/>
            </a:pPr>
            <a:r>
              <a:rPr lang="en-US" dirty="0"/>
              <a:t>Goal: </a:t>
            </a:r>
            <a:r>
              <a:rPr lang="en-US" sz="1400" dirty="0"/>
              <a:t>Consistency. </a:t>
            </a:r>
          </a:p>
          <a:p>
            <a:pPr marL="0" indent="0" fontAlgn="base">
              <a:buNone/>
            </a:pPr>
            <a:r>
              <a:rPr lang="en-US" dirty="0"/>
              <a:t>Why is this important: </a:t>
            </a:r>
            <a:r>
              <a:rPr lang="en-US" sz="1200" dirty="0"/>
              <a:t> </a:t>
            </a:r>
            <a:r>
              <a:rPr lang="en-US" sz="1400" dirty="0"/>
              <a:t>Lack of consistency = lack of service = lack of results/experience = no customers = no business. </a:t>
            </a:r>
          </a:p>
          <a:p>
            <a:pPr fontAlgn="base"/>
            <a:endParaRPr lang="en-US" dirty="0"/>
          </a:p>
          <a:p>
            <a:pPr marL="0" indent="0" fontAlgn="base">
              <a:buNone/>
            </a:pPr>
            <a:r>
              <a:rPr lang="en-US" dirty="0"/>
              <a:t>KEY POINTS </a:t>
            </a:r>
          </a:p>
          <a:p>
            <a:pPr fontAlgn="base"/>
            <a:r>
              <a:rPr lang="en-US" sz="2000" dirty="0" err="1"/>
              <a:t>DefIdentify</a:t>
            </a:r>
            <a:r>
              <a:rPr lang="en-US" sz="2000" dirty="0"/>
              <a:t> Churn Rate + Attrition </a:t>
            </a:r>
          </a:p>
          <a:p>
            <a:pPr fontAlgn="base"/>
            <a:r>
              <a:rPr lang="en-US" sz="2000" dirty="0"/>
              <a:t>Defining the service standard, the process, the communication</a:t>
            </a:r>
          </a:p>
          <a:p>
            <a:pPr fontAlgn="base"/>
            <a:r>
              <a:rPr lang="en-US" sz="2000" dirty="0"/>
              <a:t>Volume x time = skill  </a:t>
            </a:r>
          </a:p>
        </p:txBody>
      </p:sp>
    </p:spTree>
    <p:extLst>
      <p:ext uri="{BB962C8B-B14F-4D97-AF65-F5344CB8AC3E}">
        <p14:creationId xmlns:p14="http://schemas.microsoft.com/office/powerpoint/2010/main" val="1865743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9D556-C290-DC6A-56E0-D365FABE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b="1" dirty="0"/>
              <a:t>Dialing in Your Frequency </a:t>
            </a:r>
            <a:r>
              <a:rPr lang="en-US" sz="4800" dirty="0"/>
              <a:t>|</a:t>
            </a:r>
            <a:r>
              <a:rPr lang="en-US" sz="1600" dirty="0"/>
              <a:t> communication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D12F7-F0C1-F492-0B5F-E04880E84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pPr marL="0" indent="0" fontAlgn="base">
              <a:buNone/>
            </a:pPr>
            <a:r>
              <a:rPr lang="en-US" sz="2000" b="1" dirty="0"/>
              <a:t>Defining Your Service Standard </a:t>
            </a:r>
          </a:p>
          <a:p>
            <a:pPr marL="0" indent="0" fontAlgn="base">
              <a:buNone/>
            </a:pPr>
            <a:endParaRPr lang="en-US" sz="2000" b="1" dirty="0"/>
          </a:p>
          <a:p>
            <a:pPr marL="0" indent="0" fontAlgn="base">
              <a:buNone/>
            </a:pPr>
            <a:r>
              <a:rPr lang="en-US" sz="2000" b="1" dirty="0"/>
              <a:t>Defining Your Training Process </a:t>
            </a:r>
          </a:p>
          <a:p>
            <a:pPr marL="0" indent="0" fontAlgn="base">
              <a:buNone/>
            </a:pPr>
            <a:endParaRPr lang="en-US" sz="2000" b="1" dirty="0"/>
          </a:p>
          <a:p>
            <a:pPr marL="0" indent="0" fontAlgn="base">
              <a:buNone/>
            </a:pPr>
            <a:r>
              <a:rPr lang="en-US" sz="2000" b="1" dirty="0"/>
              <a:t>Defining Communication 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FA1103A3-2447-EE3D-A3C2-01B3E84D6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562" y="3190462"/>
            <a:ext cx="5644248" cy="211659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70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9D556-C290-DC6A-56E0-D365FABE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b="1" dirty="0"/>
              <a:t>Dialing in Your Frequency </a:t>
            </a:r>
            <a:r>
              <a:rPr lang="en-US" sz="4800" dirty="0"/>
              <a:t>|</a:t>
            </a:r>
            <a:r>
              <a:rPr lang="en-US" sz="1600" dirty="0"/>
              <a:t> communication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D12F7-F0C1-F492-0B5F-E04880E84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pPr marL="0" indent="0" fontAlgn="base">
              <a:buNone/>
            </a:pPr>
            <a:r>
              <a:rPr lang="en-US" sz="2000" b="1" dirty="0"/>
              <a:t>Defining Your Service Standard </a:t>
            </a:r>
          </a:p>
          <a:p>
            <a:pPr marL="0" indent="0" fontAlgn="base">
              <a:buNone/>
            </a:pPr>
            <a:endParaRPr lang="en-US" sz="2000" b="1" dirty="0"/>
          </a:p>
          <a:p>
            <a:pPr marL="0" indent="0" fontAlgn="base">
              <a:buNone/>
            </a:pPr>
            <a:r>
              <a:rPr lang="en-US" sz="2000" b="1" dirty="0"/>
              <a:t>Defining Your Training Process </a:t>
            </a:r>
          </a:p>
          <a:p>
            <a:pPr marL="0" indent="0" fontAlgn="base">
              <a:buNone/>
            </a:pPr>
            <a:endParaRPr lang="en-US" sz="2000" b="1" dirty="0"/>
          </a:p>
          <a:p>
            <a:pPr marL="0" indent="0" fontAlgn="base">
              <a:buNone/>
            </a:pPr>
            <a:r>
              <a:rPr lang="en-US" sz="2000" b="1" dirty="0"/>
              <a:t>Defining Communication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4A85D9D-D5AA-AFC9-DBBD-1A17A4D95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35"/>
            <a:ext cx="12192000" cy="569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38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EF0E62-3364-1341-8D5C-719AB4B69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3577456"/>
            <a:ext cx="10909640" cy="16878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Q+A </a:t>
            </a:r>
          </a:p>
        </p:txBody>
      </p:sp>
      <p:pic>
        <p:nvPicPr>
          <p:cNvPr id="7" name="Graphic 6" descr="Questions">
            <a:extLst>
              <a:ext uri="{FF2B5EF4-FFF2-40B4-BE49-F238E27FC236}">
                <a16:creationId xmlns:a16="http://schemas.microsoft.com/office/drawing/2014/main" id="{CE3C710B-042F-4EDC-9003-9C36C080E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2700" y="591670"/>
            <a:ext cx="2742004" cy="2742004"/>
          </a:xfrm>
          <a:prstGeom prst="rect">
            <a:avLst/>
          </a:pr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40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7534C-A48B-BD4D-B2C1-19CDC0224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8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 Cobbler’s Kids Have No Shoes </a:t>
            </a:r>
          </a:p>
        </p:txBody>
      </p:sp>
      <p:pic>
        <p:nvPicPr>
          <p:cNvPr id="7" name="Graphic 6" descr="Shoe">
            <a:extLst>
              <a:ext uri="{FF2B5EF4-FFF2-40B4-BE49-F238E27FC236}">
                <a16:creationId xmlns:a16="http://schemas.microsoft.com/office/drawing/2014/main" id="{E804B5D0-BC5A-4EF7-8D1E-6E9FBB756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57323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2C5395-FEFC-4589-A540-4375F9140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The Problems With Most Training Systems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610543-98E8-7C46-A011-94A7B89AC8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" b="1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910B7-C373-4C80-B320-8CA5EED5E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/>
          </a:bodyPr>
          <a:lstStyle/>
          <a:p>
            <a:r>
              <a:rPr lang="en-US" sz="2200" b="1"/>
              <a:t>No Training System </a:t>
            </a:r>
          </a:p>
          <a:p>
            <a:r>
              <a:rPr lang="en-US" sz="2200" b="1"/>
              <a:t>No Assessment + On Board Process </a:t>
            </a:r>
          </a:p>
          <a:p>
            <a:r>
              <a:rPr lang="en-US" sz="2200" b="1"/>
              <a:t>No Consistent + Predictable Schedule </a:t>
            </a:r>
          </a:p>
          <a:p>
            <a:r>
              <a:rPr lang="en-US" sz="2200" b="1"/>
              <a:t>No Consistent Service and Delivery </a:t>
            </a:r>
          </a:p>
          <a:p>
            <a:r>
              <a:rPr lang="en-US" sz="2200" b="1"/>
              <a:t>No Built in Education + Learning </a:t>
            </a:r>
          </a:p>
        </p:txBody>
      </p:sp>
    </p:spTree>
    <p:extLst>
      <p:ext uri="{BB962C8B-B14F-4D97-AF65-F5344CB8AC3E}">
        <p14:creationId xmlns:p14="http://schemas.microsoft.com/office/powerpoint/2010/main" val="2630559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32E5C-286C-C241-AEDF-73A1D38BA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dirty="0"/>
              <a:t>Fancy Training Fails + Simplicity Scales </a:t>
            </a: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6A10CE12-E783-43A6-BA71-E3CED61B8B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9039001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3069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4B4AA-36ED-37B1-D07D-A1CF061E5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951FB-545F-1A4E-53F6-293772AD0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i="1" dirty="0"/>
              <a:t>WHY LISTEN TO US? </a:t>
            </a:r>
          </a:p>
        </p:txBody>
      </p:sp>
    </p:spTree>
    <p:extLst>
      <p:ext uri="{BB962C8B-B14F-4D97-AF65-F5344CB8AC3E}">
        <p14:creationId xmlns:p14="http://schemas.microsoft.com/office/powerpoint/2010/main" val="703328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9D556-C290-DC6A-56E0-D365FABE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sz="4000" dirty="0"/>
              <a:t>Varsity House | </a:t>
            </a:r>
            <a:r>
              <a:rPr lang="en-US" sz="3600" dirty="0"/>
              <a:t>By The Numbers </a:t>
            </a:r>
            <a:br>
              <a:rPr lang="en-US" sz="4000" dirty="0"/>
            </a:br>
            <a:r>
              <a:rPr lang="en-US" sz="1600" dirty="0">
                <a:solidFill>
                  <a:srgbClr val="FF0000"/>
                </a:solidFill>
              </a:rPr>
              <a:t>2015 – 2022 Data Subset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D12F7-F0C1-F492-0B5F-E04880E84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9017" y="932688"/>
            <a:ext cx="6511191" cy="4992624"/>
          </a:xfrm>
        </p:spPr>
        <p:txBody>
          <a:bodyPr anchor="ctr">
            <a:normAutofit/>
          </a:bodyPr>
          <a:lstStyle/>
          <a:p>
            <a:pPr marL="0" indent="0" fontAlgn="base">
              <a:buNone/>
            </a:pPr>
            <a:r>
              <a:rPr lang="en-US" sz="3200" i="1" dirty="0"/>
              <a:t>2015 – 2021 (7 years) </a:t>
            </a:r>
          </a:p>
          <a:p>
            <a:pPr marL="0" indent="0" fontAlgn="base">
              <a:buNone/>
            </a:pPr>
            <a:r>
              <a:rPr lang="en-US" sz="1800" dirty="0"/>
              <a:t>Annual Adults + Athlete Attendance = </a:t>
            </a:r>
            <a:r>
              <a:rPr lang="en-US" sz="1800" b="1" dirty="0">
                <a:solidFill>
                  <a:srgbClr val="FF0000"/>
                </a:solidFill>
              </a:rPr>
              <a:t>11k +</a:t>
            </a:r>
          </a:p>
          <a:p>
            <a:pPr marL="0" indent="0" fontAlgn="base">
              <a:buNone/>
            </a:pPr>
            <a:r>
              <a:rPr lang="en-US" sz="1800" dirty="0"/>
              <a:t>Adult + Athlete Average Attendance on Monthly Basis = </a:t>
            </a:r>
            <a:r>
              <a:rPr lang="en-US" sz="1600" b="1" dirty="0">
                <a:solidFill>
                  <a:srgbClr val="FF0000"/>
                </a:solidFill>
              </a:rPr>
              <a:t>1,322 - 1500</a:t>
            </a:r>
          </a:p>
          <a:p>
            <a:pPr marL="0" indent="0" fontAlgn="base">
              <a:buNone/>
            </a:pPr>
            <a:r>
              <a:rPr lang="en-US" sz="1800" dirty="0"/>
              <a:t>Coaching Sessions Serviced (All services in hours) = </a:t>
            </a:r>
            <a:r>
              <a:rPr lang="en-US" sz="1800" b="1" dirty="0">
                <a:solidFill>
                  <a:srgbClr val="FF0000"/>
                </a:solidFill>
              </a:rPr>
              <a:t>40,999</a:t>
            </a:r>
          </a:p>
          <a:p>
            <a:pPr marL="0" indent="0" fontAlgn="base">
              <a:buNone/>
            </a:pPr>
            <a:r>
              <a:rPr lang="en-US" sz="1800" dirty="0"/>
              <a:t>Average Monthly Attrition = </a:t>
            </a:r>
            <a:r>
              <a:rPr lang="en-US" sz="1800" b="1" dirty="0">
                <a:solidFill>
                  <a:srgbClr val="FF0000"/>
                </a:solidFill>
              </a:rPr>
              <a:t>3-5% </a:t>
            </a:r>
          </a:p>
          <a:p>
            <a:pPr marL="0" indent="0" fontAlgn="base">
              <a:buNone/>
            </a:pPr>
            <a:r>
              <a:rPr lang="en-US" sz="1800" dirty="0"/>
              <a:t>Average Monthly Retention = </a:t>
            </a:r>
            <a:r>
              <a:rPr lang="en-US" sz="1800" b="1" dirty="0">
                <a:solidFill>
                  <a:srgbClr val="FF0000"/>
                </a:solidFill>
              </a:rPr>
              <a:t>95-97% </a:t>
            </a:r>
          </a:p>
          <a:p>
            <a:pPr marL="0" indent="0" fontAlgn="base">
              <a:buNone/>
            </a:pPr>
            <a:r>
              <a:rPr lang="en-US" sz="1800" dirty="0"/>
              <a:t>Customer Lifetime Value (CLV) = </a:t>
            </a:r>
            <a:r>
              <a:rPr lang="en-US" sz="1800" b="1" dirty="0">
                <a:solidFill>
                  <a:srgbClr val="FF0000"/>
                </a:solidFill>
              </a:rPr>
              <a:t>4.1+ years </a:t>
            </a:r>
          </a:p>
          <a:p>
            <a:pPr marL="0" indent="0" fontAlgn="base">
              <a:buNone/>
            </a:pPr>
            <a:r>
              <a:rPr lang="en-US" sz="1800" dirty="0"/>
              <a:t>Internal VH Study: 250 athletes = </a:t>
            </a:r>
            <a:r>
              <a:rPr lang="en-US" sz="1800" b="1" dirty="0">
                <a:solidFill>
                  <a:srgbClr val="FF0000"/>
                </a:solidFill>
              </a:rPr>
              <a:t>11 blocks, 2.5 years of training, group 8.48% improvement </a:t>
            </a:r>
          </a:p>
          <a:p>
            <a:pPr marL="0" indent="0" fontAlgn="base">
              <a:buNone/>
            </a:pPr>
            <a:r>
              <a:rPr lang="en-US" sz="1800" dirty="0"/>
              <a:t>Internal Adult Training Metrics = </a:t>
            </a:r>
            <a:r>
              <a:rPr lang="en-US" sz="1800" b="1" dirty="0">
                <a:solidFill>
                  <a:srgbClr val="FF0000"/>
                </a:solidFill>
              </a:rPr>
              <a:t>425 adult clients across two facilities, 3.7x a week on average, </a:t>
            </a:r>
          </a:p>
        </p:txBody>
      </p:sp>
    </p:spTree>
    <p:extLst>
      <p:ext uri="{BB962C8B-B14F-4D97-AF65-F5344CB8AC3E}">
        <p14:creationId xmlns:p14="http://schemas.microsoft.com/office/powerpoint/2010/main" val="971162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33D994-8EFF-9295-6A95-C342AB32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STEP 1 | A Training Ideology + System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6B07A-E3FF-62D6-318A-160E7A02E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Goal: </a:t>
            </a:r>
            <a:r>
              <a:rPr lang="en-US" sz="1400" dirty="0"/>
              <a:t>Creating an internal process based on your own principles, research, and battle tested methods. </a:t>
            </a:r>
          </a:p>
          <a:p>
            <a:pPr marL="0" indent="0">
              <a:buNone/>
            </a:pPr>
            <a:r>
              <a:rPr lang="en-US" dirty="0"/>
              <a:t>Why is this important: </a:t>
            </a:r>
            <a:r>
              <a:rPr lang="en-US" sz="1400" dirty="0"/>
              <a:t>You must have a training system that aligns with your business. </a:t>
            </a:r>
          </a:p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92076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9D556-C290-DC6A-56E0-D365FABE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sz="4000" dirty="0"/>
              <a:t>VH Training System </a:t>
            </a:r>
            <a:br>
              <a:rPr lang="en-US" sz="4000" dirty="0"/>
            </a:br>
            <a:r>
              <a:rPr lang="en-US" sz="1600" dirty="0">
                <a:solidFill>
                  <a:srgbClr val="FF0000"/>
                </a:solidFill>
              </a:rPr>
              <a:t>Athlete Proven Process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D12F7-F0C1-F492-0B5F-E04880E84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9017" y="932688"/>
            <a:ext cx="6291735" cy="4992624"/>
          </a:xfrm>
        </p:spPr>
        <p:txBody>
          <a:bodyPr anchor="ctr">
            <a:normAutofit/>
          </a:bodyPr>
          <a:lstStyle/>
          <a:p>
            <a:pPr marL="0" indent="0" fontAlgn="base">
              <a:buNone/>
            </a:pPr>
            <a:r>
              <a:rPr lang="en-US" sz="3200" i="1" dirty="0"/>
              <a:t>ATHLETES </a:t>
            </a:r>
          </a:p>
          <a:p>
            <a:pPr marL="0" indent="0" fontAlgn="base">
              <a:buNone/>
            </a:pPr>
            <a:r>
              <a:rPr lang="en-US" sz="2000" dirty="0"/>
              <a:t>13 Week Block </a:t>
            </a:r>
          </a:p>
          <a:p>
            <a:pPr fontAlgn="base"/>
            <a:r>
              <a:rPr lang="en-US" sz="1400" dirty="0"/>
              <a:t>Weeks 1-2: Acclimation </a:t>
            </a:r>
          </a:p>
          <a:p>
            <a:pPr fontAlgn="base"/>
            <a:r>
              <a:rPr lang="en-US" sz="1400" dirty="0"/>
              <a:t>Week 3: Test </a:t>
            </a:r>
          </a:p>
          <a:p>
            <a:pPr fontAlgn="base"/>
            <a:r>
              <a:rPr lang="en-US" sz="1400" dirty="0"/>
              <a:t>Weeks 4-6: Developmental </a:t>
            </a:r>
          </a:p>
          <a:p>
            <a:pPr fontAlgn="base"/>
            <a:r>
              <a:rPr lang="en-US" sz="1400" dirty="0"/>
              <a:t>Weeks 7-9: Intensification </a:t>
            </a:r>
          </a:p>
          <a:p>
            <a:pPr fontAlgn="base"/>
            <a:r>
              <a:rPr lang="en-US" sz="1400" dirty="0"/>
              <a:t>Weeks 10-11: Realization </a:t>
            </a:r>
          </a:p>
          <a:p>
            <a:pPr fontAlgn="base"/>
            <a:r>
              <a:rPr lang="en-US" sz="1400" dirty="0"/>
              <a:t>Week 12: Re-Test </a:t>
            </a:r>
          </a:p>
          <a:p>
            <a:pPr fontAlgn="base"/>
            <a:r>
              <a:rPr lang="en-US" sz="1400" dirty="0"/>
              <a:t>Week 13: Hell Week/Challenge Week </a:t>
            </a:r>
          </a:p>
          <a:p>
            <a:pPr marL="0" indent="0" fontAlgn="base">
              <a:buNone/>
            </a:pPr>
            <a:endParaRPr lang="en-US" sz="2000" dirty="0"/>
          </a:p>
          <a:p>
            <a:pPr marL="0" indent="0" fontAlgn="base">
              <a:buNone/>
            </a:pPr>
            <a:r>
              <a:rPr lang="en-US" sz="2000" dirty="0"/>
              <a:t>Weekly Data Collection </a:t>
            </a:r>
          </a:p>
          <a:p>
            <a:pPr marL="0" indent="0" fontAlgn="base">
              <a:buNone/>
            </a:pPr>
            <a:endParaRPr lang="en-US" sz="2000" dirty="0"/>
          </a:p>
          <a:p>
            <a:pPr marL="0" indent="0" fontAlgn="base">
              <a:buNone/>
            </a:pPr>
            <a:r>
              <a:rPr lang="en-US" sz="2000" b="1" dirty="0"/>
              <a:t>RESOURCE: </a:t>
            </a:r>
            <a:r>
              <a:rPr lang="en-US" sz="2000" dirty="0"/>
              <a:t>Teachable Course, Section 2 </a:t>
            </a:r>
          </a:p>
          <a:p>
            <a:pPr marL="0" indent="0" fontAlgn="base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94249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H Health + Performance Model PT1 1" id="{9F416BB4-93CE-8B4A-BF9C-E145AA2EFD95}" vid="{79627C1D-3373-0A4B-B0CB-D239C26AC5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1874</TotalTime>
  <Words>1277</Words>
  <Application>Microsoft Macintosh PowerPoint</Application>
  <PresentationFormat>Widescreen</PresentationFormat>
  <Paragraphs>214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   5 Steps to a Results Driven Training Systems|  How to Create a Profitable, Reproducible, and Turnkey Model That Actually Gets Results </vt:lpstr>
      <vt:lpstr>3 Coaching Examples | where are you? </vt:lpstr>
      <vt:lpstr>The Cobbler’s Kids Have No Shoes </vt:lpstr>
      <vt:lpstr>The Problems With Most Training Systems </vt:lpstr>
      <vt:lpstr>Fancy Training Fails + Simplicity Scales </vt:lpstr>
      <vt:lpstr>PowerPoint Presentation</vt:lpstr>
      <vt:lpstr>Varsity House | By The Numbers  2015 – 2022 Data Subset </vt:lpstr>
      <vt:lpstr>STEP 1 | A Training Ideology + System</vt:lpstr>
      <vt:lpstr>VH Training System  Athlete Proven Process </vt:lpstr>
      <vt:lpstr>VH Training System  Adult Proven Process </vt:lpstr>
      <vt:lpstr>PowerPoint Presentation</vt:lpstr>
      <vt:lpstr>STEP 2 | Energy Conservation </vt:lpstr>
      <vt:lpstr>STEP 2 | Workshop </vt:lpstr>
      <vt:lpstr>The Financially “Fit” Training Model </vt:lpstr>
      <vt:lpstr>SERVICE | clarity  </vt:lpstr>
      <vt:lpstr>PRICING | more per hour  </vt:lpstr>
      <vt:lpstr>SCHEDULE | more from less </vt:lpstr>
      <vt:lpstr>STEP 3 | Front End Offer: Assessment + On Board </vt:lpstr>
      <vt:lpstr>The On Board| be more memorable…</vt:lpstr>
      <vt:lpstr>The Assessment| gather the right information </vt:lpstr>
      <vt:lpstr>   STOP HERE.  Intermission. </vt:lpstr>
      <vt:lpstr>INTERMISSION </vt:lpstr>
      <vt:lpstr>STEP 4 | Creating Consistent Service + Delivery </vt:lpstr>
      <vt:lpstr>Know Your Numbers| Attrition + Retention </vt:lpstr>
      <vt:lpstr>Client Experience| increase your retention % </vt:lpstr>
      <vt:lpstr>STEP 4 | Implementation + Follow Up </vt:lpstr>
      <vt:lpstr>Dialing in Your Frequency | communication </vt:lpstr>
      <vt:lpstr>Dialing in Your Frequency | communication </vt:lpstr>
      <vt:lpstr>Q+A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5 Steps to a Results Driven Training Systems|  How to Create a Profitable, Reproducible, and Turnkey Model </dc:title>
  <dc:creator>Adam Menner</dc:creator>
  <cp:lastModifiedBy>Adam Menner</cp:lastModifiedBy>
  <cp:revision>2</cp:revision>
  <dcterms:created xsi:type="dcterms:W3CDTF">2022-07-07T14:09:07Z</dcterms:created>
  <dcterms:modified xsi:type="dcterms:W3CDTF">2022-07-08T21:33:38Z</dcterms:modified>
</cp:coreProperties>
</file>